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547" r:id="rId3"/>
    <p:sldId id="267" r:id="rId4"/>
    <p:sldId id="259" r:id="rId5"/>
    <p:sldId id="260" r:id="rId6"/>
    <p:sldId id="353" r:id="rId7"/>
    <p:sldId id="283" r:id="rId8"/>
    <p:sldId id="261" r:id="rId9"/>
    <p:sldId id="400" r:id="rId10"/>
    <p:sldId id="551" r:id="rId11"/>
    <p:sldId id="377" r:id="rId12"/>
    <p:sldId id="378" r:id="rId13"/>
    <p:sldId id="379" r:id="rId14"/>
    <p:sldId id="552" r:id="rId15"/>
    <p:sldId id="399" r:id="rId16"/>
    <p:sldId id="338" r:id="rId17"/>
    <p:sldId id="268" r:id="rId18"/>
    <p:sldId id="403" r:id="rId19"/>
    <p:sldId id="287" r:id="rId20"/>
    <p:sldId id="411" r:id="rId21"/>
    <p:sldId id="343" r:id="rId22"/>
    <p:sldId id="269" r:id="rId23"/>
    <p:sldId id="265" r:id="rId24"/>
    <p:sldId id="384" r:id="rId25"/>
    <p:sldId id="546" r:id="rId26"/>
    <p:sldId id="550" r:id="rId27"/>
    <p:sldId id="37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46"/>
    <p:restoredTop sz="74966"/>
  </p:normalViewPr>
  <p:slideViewPr>
    <p:cSldViewPr snapToGrid="0" snapToObjects="1">
      <p:cViewPr varScale="1">
        <p:scale>
          <a:sx n="94" d="100"/>
          <a:sy n="94" d="100"/>
        </p:scale>
        <p:origin x="212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3593A6-CBF5-F949-B3D8-78107D37263C}" type="datetimeFigureOut">
              <a:rPr lang="en-US" smtClean="0"/>
              <a:t>7/16/20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55CE82-12CE-1C44-9652-B32CE8720BD6}" type="slidenum">
              <a:rPr lang="en-US" smtClean="0"/>
              <a:t>‹#›</a:t>
            </a:fld>
            <a:endParaRPr lang="en-US"/>
          </a:p>
        </p:txBody>
      </p:sp>
    </p:spTree>
    <p:extLst>
      <p:ext uri="{BB962C8B-B14F-4D97-AF65-F5344CB8AC3E}">
        <p14:creationId xmlns:p14="http://schemas.microsoft.com/office/powerpoint/2010/main" val="737291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sz="1800" dirty="0"/>
              <a:t>http://</a:t>
            </a:r>
            <a:r>
              <a:rPr lang="en-US" sz="1800" dirty="0" err="1"/>
              <a:t>www.marketwired.com</a:t>
            </a:r>
            <a:r>
              <a:rPr lang="en-US" sz="1800" dirty="0"/>
              <a:t>/press-release/tigergraph-emerges-with-31m-in-series-a-funding-introduces-real-time-graph-platform-2234189.htm</a:t>
            </a:r>
          </a:p>
          <a:p>
            <a:pPr>
              <a:buNone/>
            </a:pPr>
            <a:r>
              <a:rPr lang="en-US" sz="1800" dirty="0"/>
              <a:t>http://</a:t>
            </a:r>
            <a:r>
              <a:rPr lang="en-US" sz="1800" dirty="0" err="1"/>
              <a:t>www.core-capital.com</a:t>
            </a:r>
            <a:r>
              <a:rPr lang="en-US" sz="1800" dirty="0"/>
              <a:t>/stardog-expands-series-a-to-9-million/</a:t>
            </a:r>
          </a:p>
          <a:p>
            <a:pPr>
              <a:buNone/>
            </a:pPr>
            <a:r>
              <a:rPr lang="en-US" sz="1800" dirty="0"/>
              <a:t>https://</a:t>
            </a:r>
            <a:r>
              <a:rPr lang="en-US" sz="1800" dirty="0" err="1"/>
              <a:t>techcrunch.com</a:t>
            </a:r>
            <a:r>
              <a:rPr lang="en-US" sz="1800" dirty="0"/>
              <a:t>/2017/11/29/amazon-introduces-an-aws-graph-database-service-called-amazon-neptune/</a:t>
            </a:r>
          </a:p>
          <a:p>
            <a:pPr>
              <a:buNone/>
            </a:pPr>
            <a:r>
              <a:rPr lang="en-US" sz="1800" dirty="0"/>
              <a:t>https://</a:t>
            </a:r>
            <a:r>
              <a:rPr lang="en-US" sz="1800" dirty="0" err="1"/>
              <a:t>techcrunch.com</a:t>
            </a:r>
            <a:r>
              <a:rPr lang="en-US" sz="1800" dirty="0"/>
              <a:t>/2016/04/12/datastax-adds-graph-databases-to-enterprise-cassandra-product-set/</a:t>
            </a:r>
          </a:p>
          <a:p>
            <a:pPr>
              <a:buNone/>
            </a:pPr>
            <a:r>
              <a:rPr lang="en-US" sz="1800"/>
              <a:t>https://neo4j.com/news/neo4j-secures-36m-series-d-funding/</a:t>
            </a:r>
          </a:p>
          <a:p>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5</a:t>
            </a:fld>
            <a:endParaRPr lang="en-US"/>
          </a:p>
        </p:txBody>
      </p:sp>
    </p:spTree>
    <p:extLst>
      <p:ext uri="{BB962C8B-B14F-4D97-AF65-F5344CB8AC3E}">
        <p14:creationId xmlns:p14="http://schemas.microsoft.com/office/powerpoint/2010/main" val="1780626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into some of the reasons that organizations are moving toward knowledge graphs as ways to connect and reuse data.  The structure we used to describe this system is called the Knowledge Triangle or sometimes the DIKW Pyramid.  It is a triangle with Data at the bottom, Information at one level up, connected Knowledge (in the form of a graph) at the third level and Wisdom at the top.</a:t>
            </a:r>
          </a:p>
          <a:p>
            <a:endParaRPr lang="en-US" dirty="0"/>
          </a:p>
          <a:p>
            <a:r>
              <a:rPr lang="en-US" dirty="0"/>
              <a:t>In most systems, </a:t>
            </a:r>
            <a:r>
              <a:rPr lang="en-US" b="1" dirty="0"/>
              <a:t>Data</a:t>
            </a:r>
            <a:r>
              <a:rPr lang="en-US" dirty="0"/>
              <a:t> comes from external sources the form if low-level binary and numeric codes.  For example this might be a table-by-table dump from a RDBMS system into a set of CSV files.  However, the metadata that describes these codes is often not transmitted with the data.  So it is difficult to figure out what the codes mean.  At the Data level it is expensive and time consuming to find the meaning of data.  We call this semantically poor data.</a:t>
            </a:r>
          </a:p>
          <a:p>
            <a:endParaRPr lang="en-US" dirty="0"/>
          </a:p>
          <a:p>
            <a:r>
              <a:rPr lang="en-US" dirty="0"/>
              <a:t>Some information might be stored at a higher level – we call this the </a:t>
            </a:r>
            <a:r>
              <a:rPr lang="en-US" b="1" dirty="0"/>
              <a:t>Information</a:t>
            </a:r>
            <a:r>
              <a:rPr lang="en-US" dirty="0"/>
              <a:t> level.  At this level we clearly identify the nouns in the data.  We find the people, places and things.  But these things may not be connected together.</a:t>
            </a:r>
          </a:p>
          <a:p>
            <a:r>
              <a:rPr lang="en-US" dirty="0"/>
              <a:t>JSON and XML files are good choices to transmit information because they send labels with the data. </a:t>
            </a:r>
          </a:p>
          <a:p>
            <a:endParaRPr lang="en-US" dirty="0"/>
          </a:p>
          <a:p>
            <a:r>
              <a:rPr lang="en-US" dirty="0"/>
              <a:t>The next higher level is the </a:t>
            </a:r>
            <a:r>
              <a:rPr lang="en-US" b="1" dirty="0"/>
              <a:t>Knowledge</a:t>
            </a:r>
            <a:r>
              <a:rPr lang="en-US" dirty="0"/>
              <a:t> level.  Knowledge is Information that is put in the right context – it is connected to other concepts.  The Knowledge level allows us to focus on large patterns that stretch across multiple domains.  We can move between Providers, Claims, Services and Members by doing queries over our graph.</a:t>
            </a:r>
          </a:p>
          <a:p>
            <a:endParaRPr lang="en-US" dirty="0"/>
          </a:p>
          <a:p>
            <a:r>
              <a:rPr lang="en-US" dirty="0"/>
              <a:t>The Wisdom is the layer most strongly associated with AI.  When we think of going to the top of the mountain and we ask the Gurus for advice, we are asking them to apply their knowledge to our specific problem.  We are asking them to transfer knowledge to our context.</a:t>
            </a:r>
          </a:p>
        </p:txBody>
      </p:sp>
      <p:sp>
        <p:nvSpPr>
          <p:cNvPr id="4" name="Slide Number Placeholder 3"/>
          <p:cNvSpPr>
            <a:spLocks noGrp="1"/>
          </p:cNvSpPr>
          <p:nvPr>
            <p:ph type="sldNum" sz="quarter" idx="10"/>
          </p:nvPr>
        </p:nvSpPr>
        <p:spPr/>
        <p:txBody>
          <a:bodyPr/>
          <a:lstStyle/>
          <a:p>
            <a:fld id="{71B1AA27-3892-4360-B986-D6B124C223BF}" type="slidenum">
              <a:rPr lang="en-US" smtClean="0"/>
              <a:t>16</a:t>
            </a:fld>
            <a:endParaRPr lang="en-US"/>
          </a:p>
        </p:txBody>
      </p:sp>
    </p:spTree>
    <p:extLst>
      <p:ext uri="{BB962C8B-B14F-4D97-AF65-F5344CB8AC3E}">
        <p14:creationId xmlns:p14="http://schemas.microsoft.com/office/powerpoint/2010/main" val="34059767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list of 11 questions that you can use to help understand if your business problem might be a good fit for a graph database.</a:t>
            </a:r>
          </a:p>
        </p:txBody>
      </p:sp>
      <p:sp>
        <p:nvSpPr>
          <p:cNvPr id="4" name="Slide Number Placeholder 3"/>
          <p:cNvSpPr>
            <a:spLocks noGrp="1"/>
          </p:cNvSpPr>
          <p:nvPr>
            <p:ph type="sldNum" sz="quarter" idx="10"/>
          </p:nvPr>
        </p:nvSpPr>
        <p:spPr/>
        <p:txBody>
          <a:bodyPr/>
          <a:lstStyle/>
          <a:p>
            <a:fld id="{71B1AA27-3892-4360-B986-D6B124C223BF}" type="slidenum">
              <a:rPr lang="en-US" smtClean="0"/>
              <a:t>18</a:t>
            </a:fld>
            <a:endParaRPr lang="en-US"/>
          </a:p>
        </p:txBody>
      </p:sp>
    </p:spTree>
    <p:extLst>
      <p:ext uri="{BB962C8B-B14F-4D97-AF65-F5344CB8AC3E}">
        <p14:creationId xmlns:p14="http://schemas.microsoft.com/office/powerpoint/2010/main" val="18809122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Healthcare data is not like a general leger data.  There are many complex relationships between our datasets.  Especially when we start to look at clinical data.  We think the best way to understand this data is to load it into a graph database.</a:t>
            </a:r>
          </a:p>
        </p:txBody>
      </p:sp>
      <p:sp>
        <p:nvSpPr>
          <p:cNvPr id="4" name="Slide Number Placeholder 3"/>
          <p:cNvSpPr>
            <a:spLocks noGrp="1"/>
          </p:cNvSpPr>
          <p:nvPr>
            <p:ph type="sldNum" sz="quarter" idx="10"/>
          </p:nvPr>
        </p:nvSpPr>
        <p:spPr/>
        <p:txBody>
          <a:bodyPr/>
          <a:lstStyle/>
          <a:p>
            <a:fld id="{71B1AA27-3892-4360-B986-D6B124C223BF}" type="slidenum">
              <a:rPr lang="en-US" smtClean="0"/>
              <a:t>20</a:t>
            </a:fld>
            <a:endParaRPr lang="en-US"/>
          </a:p>
        </p:txBody>
      </p:sp>
    </p:spTree>
    <p:extLst>
      <p:ext uri="{BB962C8B-B14F-4D97-AF65-F5344CB8AC3E}">
        <p14:creationId xmlns:p14="http://schemas.microsoft.com/office/powerpoint/2010/main" val="2169243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1" dirty="0"/>
              <a:t>At the beginning of this class we talked about how Google and other search companies use knowledge graphs to help search.  We also want to show how this same technology is being investigated to improve the search quality of Benefit Plan searching.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1" dirty="0"/>
              <a:t>Our challenge is that our users use different words to search for answers.  For example, they might ask “We are planning to have a new baby.  What is covered by my plan?”.  But the word “Baby” is not listed in the Maternity Care benefit section.  So the search would return no results.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1"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1" dirty="0"/>
              <a:t>In an effort to overcome this obstacle, a solution that uses reusable, adjustable ontology models to classify benefit documents can be used. This leads to a smart search experience through the promotion of semantic search, allowing users to search using everyday language and receive the appropriate information. </a:t>
            </a:r>
            <a:endParaRPr lang="en-US" sz="1200" b="0"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Our ontologies allow us to </a:t>
            </a:r>
            <a:r>
              <a:rPr lang="en-US" b="1" dirty="0">
                <a:solidFill>
                  <a:schemeClr val="accent1"/>
                </a:solidFill>
              </a:rPr>
              <a:t>harmonize disparate data sources</a:t>
            </a:r>
            <a:r>
              <a:rPr lang="en-US" dirty="0">
                <a:solidFill>
                  <a:schemeClr val="accent1"/>
                </a:solidFill>
              </a:rPr>
              <a:t> </a:t>
            </a:r>
            <a:r>
              <a:rPr lang="en-US" dirty="0"/>
              <a:t>and through the classification process we can </a:t>
            </a:r>
            <a:r>
              <a:rPr lang="en-US" b="1" dirty="0">
                <a:solidFill>
                  <a:schemeClr val="accent1"/>
                </a:solidFill>
              </a:rPr>
              <a:t>extract facts and relationships</a:t>
            </a:r>
            <a:r>
              <a:rPr lang="en-US" dirty="0">
                <a:solidFill>
                  <a:schemeClr val="accent1"/>
                </a:solidFill>
              </a:rPr>
              <a:t> </a:t>
            </a:r>
            <a:r>
              <a:rPr lang="en-US" dirty="0"/>
              <a:t>in documents.</a:t>
            </a:r>
          </a:p>
          <a:p>
            <a:endParaRPr lang="en-US" dirty="0"/>
          </a:p>
        </p:txBody>
      </p:sp>
      <p:sp>
        <p:nvSpPr>
          <p:cNvPr id="4" name="Slide Number Placeholder 3"/>
          <p:cNvSpPr>
            <a:spLocks noGrp="1"/>
          </p:cNvSpPr>
          <p:nvPr>
            <p:ph type="sldNum" sz="quarter" idx="10"/>
          </p:nvPr>
        </p:nvSpPr>
        <p:spPr/>
        <p:txBody>
          <a:bodyPr/>
          <a:lstStyle/>
          <a:p>
            <a:fld id="{D4F01560-87C0-4F5C-A8D4-49B8CF15AF9C}" type="slidenum">
              <a:rPr lang="en-US" smtClean="0"/>
              <a:pPr/>
              <a:t>21</a:t>
            </a:fld>
            <a:endParaRPr lang="en-US" dirty="0"/>
          </a:p>
        </p:txBody>
      </p:sp>
    </p:spTree>
    <p:extLst>
      <p:ext uri="{BB962C8B-B14F-4D97-AF65-F5344CB8AC3E}">
        <p14:creationId xmlns:p14="http://schemas.microsoft.com/office/powerpoint/2010/main" val="1856519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Dan</a:t>
            </a:r>
          </a:p>
        </p:txBody>
      </p:sp>
      <p:sp>
        <p:nvSpPr>
          <p:cNvPr id="4" name="Slide Number Placeholder 3"/>
          <p:cNvSpPr>
            <a:spLocks noGrp="1"/>
          </p:cNvSpPr>
          <p:nvPr>
            <p:ph type="sldNum" sz="quarter" idx="10"/>
          </p:nvPr>
        </p:nvSpPr>
        <p:spPr/>
        <p:txBody>
          <a:bodyPr/>
          <a:lstStyle/>
          <a:p>
            <a:fld id="{71B1AA27-3892-4360-B986-D6B124C223BF}" type="slidenum">
              <a:rPr lang="en-US" smtClean="0"/>
              <a:t>24</a:t>
            </a:fld>
            <a:endParaRPr lang="en-US"/>
          </a:p>
        </p:txBody>
      </p:sp>
    </p:spTree>
    <p:extLst>
      <p:ext uri="{BB962C8B-B14F-4D97-AF65-F5344CB8AC3E}">
        <p14:creationId xmlns:p14="http://schemas.microsoft.com/office/powerpoint/2010/main" val="1447602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would like to continue to learn more, we encourage you to join the Graph Technologies Hub site.  Make sure to click the Follow button on the upper right corner of the screen.</a:t>
            </a:r>
          </a:p>
        </p:txBody>
      </p:sp>
      <p:sp>
        <p:nvSpPr>
          <p:cNvPr id="4" name="Slide Number Placeholder 3"/>
          <p:cNvSpPr>
            <a:spLocks noGrp="1"/>
          </p:cNvSpPr>
          <p:nvPr>
            <p:ph type="sldNum" sz="quarter" idx="10"/>
          </p:nvPr>
        </p:nvSpPr>
        <p:spPr/>
        <p:txBody>
          <a:bodyPr/>
          <a:lstStyle/>
          <a:p>
            <a:fld id="{71B1AA27-3892-4360-B986-D6B124C223BF}" type="slidenum">
              <a:rPr lang="en-US" smtClean="0"/>
              <a:t>27</a:t>
            </a:fld>
            <a:endParaRPr lang="en-US"/>
          </a:p>
        </p:txBody>
      </p:sp>
    </p:spTree>
    <p:extLst>
      <p:ext uri="{BB962C8B-B14F-4D97-AF65-F5344CB8AC3E}">
        <p14:creationId xmlns:p14="http://schemas.microsoft.com/office/powerpoint/2010/main" val="549773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big changes happened in November of 2017 when Amazon got into the graph business.  Amazon now provide graph-as-a-service through their cloud-based Neptune graph database.</a:t>
            </a:r>
          </a:p>
          <a:p>
            <a:endParaRPr lang="en-US" dirty="0"/>
          </a:p>
          <a:p>
            <a:r>
              <a:rPr lang="en-US" dirty="0"/>
              <a:t>Companies like Microsoft, Oracle, IBM and DataStax also have efforts to enrich their products with graph offerings.  General purpose analytical frameworks like Apache Spark are also adding graph analytics to their tools.  Companies like MarkLogic and Cray Research have also enhanced their product lines with graph-related features.</a:t>
            </a:r>
          </a:p>
          <a:p>
            <a:endParaRPr lang="en-US" dirty="0"/>
          </a:p>
          <a:p>
            <a:r>
              <a:rPr lang="en-US" dirty="0"/>
              <a:t>Graph is no lingered considered a niche database.  It is a mainstream database.  </a:t>
            </a:r>
          </a:p>
        </p:txBody>
      </p:sp>
      <p:sp>
        <p:nvSpPr>
          <p:cNvPr id="4" name="Slide Number Placeholder 3"/>
          <p:cNvSpPr>
            <a:spLocks noGrp="1"/>
          </p:cNvSpPr>
          <p:nvPr>
            <p:ph type="sldNum" sz="quarter" idx="10"/>
          </p:nvPr>
        </p:nvSpPr>
        <p:spPr/>
        <p:txBody>
          <a:bodyPr/>
          <a:lstStyle/>
          <a:p>
            <a:fld id="{71B1AA27-3892-4360-B986-D6B124C223BF}" type="slidenum">
              <a:rPr lang="en-US" smtClean="0"/>
              <a:t>6</a:t>
            </a:fld>
            <a:endParaRPr lang="en-US"/>
          </a:p>
        </p:txBody>
      </p:sp>
    </p:spTree>
    <p:extLst>
      <p:ext uri="{BB962C8B-B14F-4D97-AF65-F5344CB8AC3E}">
        <p14:creationId xmlns:p14="http://schemas.microsoft.com/office/powerpoint/2010/main" val="808346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six</a:t>
            </a:r>
            <a:r>
              <a:rPr lang="en-US" baseline="0" dirty="0"/>
              <a:t> main database architecture patterns.  Graph is just one of these six </a:t>
            </a:r>
            <a:r>
              <a:rPr lang="mr-IN" baseline="0" dirty="0"/>
              <a:t>–</a:t>
            </a:r>
            <a:r>
              <a:rPr lang="en-US" baseline="0" dirty="0"/>
              <a:t> but closely related to documents.</a:t>
            </a:r>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8</a:t>
            </a:fld>
            <a:endParaRPr lang="en-US"/>
          </a:p>
        </p:txBody>
      </p:sp>
    </p:spTree>
    <p:extLst>
      <p:ext uri="{BB962C8B-B14F-4D97-AF65-F5344CB8AC3E}">
        <p14:creationId xmlns:p14="http://schemas.microsoft.com/office/powerpoint/2010/main" val="165855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talking a bit about what a graph database is, and why they have advantages over some of the more familiar relational databases.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When we talk about relation databases, we’re talking about storing information in a tabular form.  Technically, this is called a row store because they are highly optimized for storing uniform rows of data.  By uniform we mean that every row has the same set of properties with the same datatypes for each of these properties.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If we want to connect that information to another type, such as, office locations, we have to a) hope that connection pathway exists, and b) use JOINs to link them together.  As we start to ask more complex questions from our data, and in turn, require more joins, it can become expensive, slow, and operationally complex.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Graphs, on the other hand, take a radically different approach.  Instead of rows and columns and tables, information is represented simply as “things” and “relationships”.  Things on the graph can, and should be, of a variety of types, e.g. Employee, Location, etc., and the relationships tell us how these things are connected to each other.</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Not only do graphs allow us to model our information in a way that better resembles the natural world, but the ability to connect different kinds of information in a graph can be anywhere from 1000 to 1M times faster; drastically reducing the barrier to entry on our complex business questions.</a:t>
            </a:r>
            <a:r>
              <a:rPr lang="en-US" dirty="0">
                <a:effectLst/>
              </a:rPr>
              <a:t> </a:t>
            </a:r>
            <a:endParaRPr lang="en-US" dirty="0"/>
          </a:p>
        </p:txBody>
      </p:sp>
      <p:sp>
        <p:nvSpPr>
          <p:cNvPr id="4" name="Slide Number Placeholder 3"/>
          <p:cNvSpPr>
            <a:spLocks noGrp="1"/>
          </p:cNvSpPr>
          <p:nvPr>
            <p:ph type="sldNum" sz="quarter" idx="10"/>
          </p:nvPr>
        </p:nvSpPr>
        <p:spPr/>
        <p:txBody>
          <a:bodyPr/>
          <a:lstStyle/>
          <a:p>
            <a:fld id="{B755CE82-12CE-1C44-9652-B32CE8720BD6}" type="slidenum">
              <a:rPr lang="en-US" smtClean="0"/>
              <a:t>9</a:t>
            </a:fld>
            <a:endParaRPr lang="en-US"/>
          </a:p>
        </p:txBody>
      </p:sp>
    </p:spTree>
    <p:extLst>
      <p:ext uri="{BB962C8B-B14F-4D97-AF65-F5344CB8AC3E}">
        <p14:creationId xmlns:p14="http://schemas.microsoft.com/office/powerpoint/2010/main" val="167572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the best way to understand how graph databases are different is using a metaphor.  We call this metaphor the “Neighbor Walk” metaphor.  It has proven very helpful for people that are trying to understand the performance differences between relational joins and a graph traversal.</a:t>
            </a:r>
          </a:p>
          <a:p>
            <a:endParaRPr lang="en-US" dirty="0"/>
          </a:p>
          <a:p>
            <a:r>
              <a:rPr lang="en-US" dirty="0"/>
              <a:t>Let’s say you want to walk out your front door and over to your neighbor’s house.  You open the door, point you body to the neighbor’s house and walk over there.  Pretty simple.  Since your houses are adjacent this is the logical way to do it. </a:t>
            </a:r>
          </a:p>
        </p:txBody>
      </p:sp>
      <p:sp>
        <p:nvSpPr>
          <p:cNvPr id="4" name="Slide Number Placeholder 3"/>
          <p:cNvSpPr>
            <a:spLocks noGrp="1"/>
          </p:cNvSpPr>
          <p:nvPr>
            <p:ph type="sldNum" sz="quarter" idx="10"/>
          </p:nvPr>
        </p:nvSpPr>
        <p:spPr/>
        <p:txBody>
          <a:bodyPr/>
          <a:lstStyle/>
          <a:p>
            <a:fld id="{71B1AA27-3892-4360-B986-D6B124C223BF}" type="slidenum">
              <a:rPr lang="en-US" smtClean="0"/>
              <a:t>11</a:t>
            </a:fld>
            <a:endParaRPr lang="en-US"/>
          </a:p>
        </p:txBody>
      </p:sp>
    </p:spTree>
    <p:extLst>
      <p:ext uri="{BB962C8B-B14F-4D97-AF65-F5344CB8AC3E}">
        <p14:creationId xmlns:p14="http://schemas.microsoft.com/office/powerpoint/2010/main" val="2588568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graph “logical model” for this.  You might have a vertex for your house, a relationships called LIVES_NEXT_TO as a pre-calculated relationship to your neighbor’s house.</a:t>
            </a:r>
          </a:p>
        </p:txBody>
      </p:sp>
      <p:sp>
        <p:nvSpPr>
          <p:cNvPr id="4" name="Slide Number Placeholder 3"/>
          <p:cNvSpPr>
            <a:spLocks noGrp="1"/>
          </p:cNvSpPr>
          <p:nvPr>
            <p:ph type="sldNum" sz="quarter" idx="10"/>
          </p:nvPr>
        </p:nvSpPr>
        <p:spPr/>
        <p:txBody>
          <a:bodyPr/>
          <a:lstStyle/>
          <a:p>
            <a:fld id="{71B1AA27-3892-4360-B986-D6B124C223BF}" type="slidenum">
              <a:rPr lang="en-US" smtClean="0"/>
              <a:t>12</a:t>
            </a:fld>
            <a:endParaRPr lang="en-US"/>
          </a:p>
        </p:txBody>
      </p:sp>
    </p:spTree>
    <p:extLst>
      <p:ext uri="{BB962C8B-B14F-4D97-AF65-F5344CB8AC3E}">
        <p14:creationId xmlns:p14="http://schemas.microsoft.com/office/powerpoint/2010/main" val="3461095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613" b="0" i="0" kern="1200" dirty="0">
                <a:solidFill>
                  <a:schemeClr val="tx1"/>
                </a:solidFill>
                <a:effectLst/>
                <a:latin typeface="+mn-lt"/>
                <a:ea typeface="+mn-ea"/>
                <a:cs typeface="+mn-cs"/>
              </a:rPr>
              <a:t>Here are the steps that are reflective of how a relational databases does joins</a:t>
            </a:r>
          </a:p>
          <a:p>
            <a:pPr marL="342900" indent="-342900">
              <a:buFont typeface="+mj-lt"/>
              <a:buAutoNum type="arabicPeriod"/>
            </a:pPr>
            <a:r>
              <a:rPr lang="en-US" sz="1613" b="0" i="0" kern="1200" dirty="0">
                <a:solidFill>
                  <a:schemeClr val="tx1"/>
                </a:solidFill>
                <a:effectLst/>
                <a:latin typeface="+mn-lt"/>
                <a:ea typeface="+mn-ea"/>
                <a:cs typeface="+mn-cs"/>
              </a:rPr>
              <a:t>Walk out the door</a:t>
            </a:r>
          </a:p>
          <a:p>
            <a:pPr marL="342900" indent="-342900">
              <a:buFont typeface="+mj-lt"/>
              <a:buAutoNum type="arabicPeriod"/>
            </a:pPr>
            <a:r>
              <a:rPr lang="en-US" sz="1613" b="0" i="0" kern="1200" dirty="0">
                <a:solidFill>
                  <a:schemeClr val="tx1"/>
                </a:solidFill>
                <a:effectLst/>
                <a:latin typeface="+mn-lt"/>
                <a:ea typeface="+mn-ea"/>
                <a:cs typeface="+mn-cs"/>
              </a:rPr>
              <a:t>Walk downtown to the DMV where they have a service that tells you how to get to your neighbor’s house</a:t>
            </a:r>
          </a:p>
          <a:p>
            <a:pPr marL="342900" indent="-342900">
              <a:buFont typeface="+mj-lt"/>
              <a:buAutoNum type="arabicPeriod"/>
            </a:pPr>
            <a:r>
              <a:rPr lang="en-US" sz="1613" b="0" i="0" kern="1200" dirty="0">
                <a:solidFill>
                  <a:schemeClr val="tx1"/>
                </a:solidFill>
                <a:effectLst/>
                <a:latin typeface="+mn-lt"/>
                <a:ea typeface="+mn-ea"/>
                <a:cs typeface="+mn-cs"/>
              </a:rPr>
              <a:t>When you get to the DMV you take a number</a:t>
            </a:r>
          </a:p>
          <a:p>
            <a:pPr marL="342900" indent="-342900">
              <a:buFont typeface="+mj-lt"/>
              <a:buAutoNum type="arabicPeriod"/>
            </a:pPr>
            <a:r>
              <a:rPr lang="en-US" sz="1613" b="0" i="0" kern="1200" dirty="0">
                <a:solidFill>
                  <a:schemeClr val="tx1"/>
                </a:solidFill>
                <a:effectLst/>
                <a:latin typeface="+mn-lt"/>
                <a:ea typeface="+mn-ea"/>
                <a:cs typeface="+mn-cs"/>
              </a:rPr>
              <a:t>When your number comes up you get called by a search agent</a:t>
            </a:r>
          </a:p>
          <a:p>
            <a:pPr marL="342900" indent="-342900">
              <a:buFont typeface="+mj-lt"/>
              <a:buAutoNum type="arabicPeriod"/>
            </a:pPr>
            <a:r>
              <a:rPr lang="en-US" sz="1613" b="0" i="0" kern="1200" dirty="0">
                <a:solidFill>
                  <a:schemeClr val="tx1"/>
                </a:solidFill>
                <a:effectLst/>
                <a:latin typeface="+mn-lt"/>
                <a:ea typeface="+mn-ea"/>
                <a:cs typeface="+mn-cs"/>
              </a:rPr>
              <a:t>You give your neighbors name to the DMV search agent</a:t>
            </a:r>
          </a:p>
          <a:p>
            <a:pPr marL="342900" indent="-342900">
              <a:buFont typeface="+mj-lt"/>
              <a:buAutoNum type="arabicPeriod"/>
            </a:pPr>
            <a:r>
              <a:rPr lang="en-US" sz="1613" b="0" i="0" kern="1200" dirty="0">
                <a:solidFill>
                  <a:schemeClr val="tx1"/>
                </a:solidFill>
                <a:effectLst/>
                <a:latin typeface="+mn-lt"/>
                <a:ea typeface="+mn-ea"/>
                <a:cs typeface="+mn-cs"/>
              </a:rPr>
              <a:t>The search agent at the DMV has a list of all the people in your town sorted by their address (called the index). They search the list (using a binary search algorithm) and they finally give you the GPS coordinates of your neighbor’s house.</a:t>
            </a:r>
          </a:p>
          <a:p>
            <a:pPr marL="342900" indent="-342900">
              <a:buFont typeface="+mj-lt"/>
              <a:buAutoNum type="arabicPeriod"/>
            </a:pPr>
            <a:r>
              <a:rPr lang="en-US" sz="1613" b="0" i="0" kern="1200" dirty="0">
                <a:solidFill>
                  <a:schemeClr val="tx1"/>
                </a:solidFill>
                <a:effectLst/>
                <a:latin typeface="+mn-lt"/>
                <a:ea typeface="+mn-ea"/>
                <a:cs typeface="+mn-cs"/>
              </a:rPr>
              <a:t>You take these GPS coordinates, enter them them into your GPS tracker and follow the directions to Ann’s house.</a:t>
            </a:r>
          </a:p>
          <a:p>
            <a:pPr marL="0" indent="0">
              <a:buFont typeface="+mj-lt"/>
              <a:buNone/>
            </a:pPr>
            <a:endParaRPr lang="en-US" sz="1613" b="0" i="0" kern="1200" dirty="0">
              <a:solidFill>
                <a:schemeClr val="tx1"/>
              </a:solidFill>
              <a:effectLst/>
              <a:latin typeface="+mn-lt"/>
              <a:ea typeface="+mn-ea"/>
              <a:cs typeface="+mn-cs"/>
            </a:endParaRPr>
          </a:p>
          <a:p>
            <a:pPr marL="0" indent="0">
              <a:buFont typeface="+mj-lt"/>
              <a:buNone/>
            </a:pPr>
            <a:r>
              <a:rPr lang="en-US" sz="1613" b="0" i="0" kern="1200" dirty="0">
                <a:solidFill>
                  <a:schemeClr val="tx1"/>
                </a:solidFill>
                <a:effectLst/>
                <a:latin typeface="+mn-lt"/>
                <a:ea typeface="+mn-ea"/>
                <a:cs typeface="+mn-cs"/>
              </a:rPr>
              <a:t>Now granted the metaphor is not perfect.  The speedup really depends on how many rows each table has.  However, this </a:t>
            </a:r>
            <a:r>
              <a:rPr lang="en-US" sz="1613" b="0" i="0" kern="1200" dirty="0" err="1">
                <a:solidFill>
                  <a:schemeClr val="tx1"/>
                </a:solidFill>
                <a:effectLst/>
                <a:latin typeface="+mn-lt"/>
                <a:ea typeface="+mn-ea"/>
                <a:cs typeface="+mn-cs"/>
              </a:rPr>
              <a:t>metaphore</a:t>
            </a:r>
            <a:r>
              <a:rPr lang="en-US" sz="1613" b="0" i="0" kern="1200" dirty="0">
                <a:solidFill>
                  <a:schemeClr val="tx1"/>
                </a:solidFill>
                <a:effectLst/>
                <a:latin typeface="+mn-lt"/>
                <a:ea typeface="+mn-ea"/>
                <a:cs typeface="+mn-cs"/>
              </a:rPr>
              <a:t> helps you remember that sometimes </a:t>
            </a:r>
            <a:r>
              <a:rPr lang="en-US" sz="1613" b="1" i="0" kern="1200" dirty="0">
                <a:solidFill>
                  <a:schemeClr val="tx1"/>
                </a:solidFill>
                <a:effectLst/>
                <a:latin typeface="+mn-lt"/>
                <a:ea typeface="+mn-ea"/>
                <a:cs typeface="+mn-cs"/>
              </a:rPr>
              <a:t>directly</a:t>
            </a:r>
            <a:r>
              <a:rPr lang="en-US" sz="1613" b="0" i="0" kern="1200" dirty="0">
                <a:solidFill>
                  <a:schemeClr val="tx1"/>
                </a:solidFill>
                <a:effectLst/>
                <a:latin typeface="+mn-lt"/>
                <a:ea typeface="+mn-ea"/>
                <a:cs typeface="+mn-cs"/>
              </a:rPr>
              <a:t> addressing a memory location that is </a:t>
            </a:r>
            <a:r>
              <a:rPr lang="en-US" sz="1613" b="1" i="0" kern="1200" dirty="0">
                <a:solidFill>
                  <a:schemeClr val="tx1"/>
                </a:solidFill>
                <a:effectLst/>
                <a:latin typeface="+mn-lt"/>
                <a:ea typeface="+mn-ea"/>
                <a:cs typeface="+mn-cs"/>
              </a:rPr>
              <a:t>pre-calculated</a:t>
            </a:r>
            <a:r>
              <a:rPr lang="en-US" sz="1613" b="0" i="0" kern="1200" dirty="0">
                <a:solidFill>
                  <a:schemeClr val="tx1"/>
                </a:solidFill>
                <a:effectLst/>
                <a:latin typeface="+mn-lt"/>
                <a:ea typeface="+mn-ea"/>
                <a:cs typeface="+mn-cs"/>
              </a:rPr>
              <a:t> for you at load time can sometimes be </a:t>
            </a:r>
            <a:r>
              <a:rPr lang="en-US" sz="1613" b="1" i="0" kern="1200" dirty="0">
                <a:solidFill>
                  <a:schemeClr val="tx1"/>
                </a:solidFill>
                <a:effectLst/>
                <a:latin typeface="+mn-lt"/>
                <a:ea typeface="+mn-ea"/>
                <a:cs typeface="+mn-cs"/>
              </a:rPr>
              <a:t>three orders of magnitude </a:t>
            </a:r>
            <a:r>
              <a:rPr lang="en-US" sz="1613" b="0" i="0" kern="1200" dirty="0">
                <a:solidFill>
                  <a:schemeClr val="tx1"/>
                </a:solidFill>
                <a:effectLst/>
                <a:latin typeface="+mn-lt"/>
                <a:ea typeface="+mn-ea"/>
                <a:cs typeface="+mn-cs"/>
              </a:rPr>
              <a:t>faster than searching for something every time you need to access it.  RDBMS systems try to minimize this search time by doing clever things like caching.  However the more data you have the longer the searches take.</a:t>
            </a:r>
            <a:br>
              <a:rPr lang="en-US" sz="1613" b="0" i="0" kern="1200" dirty="0">
                <a:solidFill>
                  <a:schemeClr val="tx1"/>
                </a:solidFill>
                <a:effectLst/>
                <a:latin typeface="+mn-lt"/>
                <a:ea typeface="+mn-ea"/>
                <a:cs typeface="+mn-cs"/>
              </a:rPr>
            </a:br>
            <a:br>
              <a:rPr lang="en-US" sz="1613" b="0" i="0" kern="1200" dirty="0">
                <a:solidFill>
                  <a:schemeClr val="tx1"/>
                </a:solidFill>
                <a:effectLst/>
                <a:latin typeface="+mn-lt"/>
                <a:ea typeface="+mn-ea"/>
                <a:cs typeface="+mn-cs"/>
              </a:rPr>
            </a:br>
            <a:r>
              <a:rPr lang="en-US" sz="1613" b="0" i="0" kern="1200" dirty="0">
                <a:solidFill>
                  <a:schemeClr val="tx1"/>
                </a:solidFill>
                <a:effectLst/>
                <a:latin typeface="+mn-lt"/>
                <a:ea typeface="+mn-ea"/>
                <a:cs typeface="+mn-cs"/>
              </a:rPr>
              <a:t>Direct memory access will always be faster than doing a search!</a:t>
            </a:r>
          </a:p>
          <a:p>
            <a:endParaRPr lang="en-US" dirty="0"/>
          </a:p>
          <a:p>
            <a:r>
              <a:rPr lang="en-US" dirty="0"/>
              <a:t>Now lets also look at some different architectures than a single node graph.</a:t>
            </a:r>
            <a:br>
              <a:rPr lang="en-US" dirty="0"/>
            </a:br>
            <a:endParaRPr lang="en-US" dirty="0"/>
          </a:p>
        </p:txBody>
      </p:sp>
      <p:sp>
        <p:nvSpPr>
          <p:cNvPr id="4" name="Slide Number Placeholder 3"/>
          <p:cNvSpPr>
            <a:spLocks noGrp="1"/>
          </p:cNvSpPr>
          <p:nvPr>
            <p:ph type="sldNum" sz="quarter" idx="10"/>
          </p:nvPr>
        </p:nvSpPr>
        <p:spPr/>
        <p:txBody>
          <a:bodyPr/>
          <a:lstStyle/>
          <a:p>
            <a:fld id="{71B1AA27-3892-4360-B986-D6B124C223BF}" type="slidenum">
              <a:rPr lang="en-US" smtClean="0"/>
              <a:t>13</a:t>
            </a:fld>
            <a:endParaRPr lang="en-US"/>
          </a:p>
        </p:txBody>
      </p:sp>
    </p:spTree>
    <p:extLst>
      <p:ext uri="{BB962C8B-B14F-4D97-AF65-F5344CB8AC3E}">
        <p14:creationId xmlns:p14="http://schemas.microsoft.com/office/powerpoint/2010/main" val="72824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US" dirty="0"/>
              <a:t>Now lets take a careful look at the way we traverse relationships in both technologies.  Relational databases need to do searches in real- time every time you do a join.  Graph database pointers are computed when you load the data.  Because the memory locations are pre-calculated, you are only putting new memory locations into the CPU to hop between relationships.  These operations are usually very fast!</a:t>
            </a:r>
            <a:r>
              <a:rPr lang="en" dirty="0"/>
              <a:t> Typically 1 million hops per second per core.  If your sever has 16 cores that means you can </a:t>
            </a:r>
            <a:r>
              <a:rPr lang="en-US" dirty="0"/>
              <a:t>analyze</a:t>
            </a:r>
            <a:r>
              <a:rPr lang="en" dirty="0"/>
              <a:t> 16 million relationships each second.</a:t>
            </a:r>
            <a:endParaRPr dirty="0"/>
          </a:p>
        </p:txBody>
      </p:sp>
    </p:spTree>
    <p:extLst>
      <p:ext uri="{BB962C8B-B14F-4D97-AF65-F5344CB8AC3E}">
        <p14:creationId xmlns:p14="http://schemas.microsoft.com/office/powerpoint/2010/main" val="19648027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http://</a:t>
            </a:r>
            <a:r>
              <a:rPr lang="en-US" dirty="0" err="1"/>
              <a:t>www.mkbergman.com</a:t>
            </a:r>
            <a:r>
              <a:rPr lang="en-US" dirty="0"/>
              <a:t>/852/the-open-world-assumption-elephant-in-the-room/</a:t>
            </a:r>
          </a:p>
        </p:txBody>
      </p:sp>
      <p:sp>
        <p:nvSpPr>
          <p:cNvPr id="4" name="Slide Number Placeholder 3"/>
          <p:cNvSpPr>
            <a:spLocks noGrp="1"/>
          </p:cNvSpPr>
          <p:nvPr>
            <p:ph type="sldNum" sz="quarter" idx="10"/>
          </p:nvPr>
        </p:nvSpPr>
        <p:spPr/>
        <p:txBody>
          <a:bodyPr/>
          <a:lstStyle/>
          <a:p>
            <a:fld id="{B755CE82-12CE-1C44-9652-B32CE8720BD6}" type="slidenum">
              <a:rPr lang="en-US" smtClean="0"/>
              <a:t>15</a:t>
            </a:fld>
            <a:endParaRPr lang="en-US"/>
          </a:p>
        </p:txBody>
      </p:sp>
    </p:spTree>
    <p:extLst>
      <p:ext uri="{BB962C8B-B14F-4D97-AF65-F5344CB8AC3E}">
        <p14:creationId xmlns:p14="http://schemas.microsoft.com/office/powerpoint/2010/main" val="297114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cxnSp>
        <p:nvCxnSpPr>
          <p:cNvPr id="1437" name="Straight Connector 1436">
            <a:extLst>
              <a:ext uri="{FF2B5EF4-FFF2-40B4-BE49-F238E27FC236}">
                <a16:creationId xmlns:a16="http://schemas.microsoft.com/office/drawing/2014/main" id="{3627CAE9-0203-E34B-9BBE-929DFC604DDE}"/>
              </a:ext>
            </a:extLst>
          </p:cNvPr>
          <p:cNvCxnSpPr>
            <a:cxnSpLocks/>
            <a:stCxn id="150" idx="0"/>
            <a:endCxn id="25" idx="4"/>
          </p:cNvCxnSpPr>
          <p:nvPr userDrawn="1"/>
        </p:nvCxnSpPr>
        <p:spPr>
          <a:xfrm flipH="1" flipV="1">
            <a:off x="2979637" y="4765617"/>
            <a:ext cx="274638" cy="84000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423" name="Group 1422">
            <a:extLst>
              <a:ext uri="{FF2B5EF4-FFF2-40B4-BE49-F238E27FC236}">
                <a16:creationId xmlns:a16="http://schemas.microsoft.com/office/drawing/2014/main" id="{20731DB1-AB72-4944-BD7B-28FA367B9F4A}"/>
              </a:ext>
            </a:extLst>
          </p:cNvPr>
          <p:cNvGrpSpPr/>
          <p:nvPr userDrawn="1"/>
        </p:nvGrpSpPr>
        <p:grpSpPr>
          <a:xfrm>
            <a:off x="407064" y="141230"/>
            <a:ext cx="11570011" cy="6450012"/>
            <a:chOff x="414238" y="160185"/>
            <a:chExt cx="11570011" cy="6450012"/>
          </a:xfrm>
        </p:grpSpPr>
        <p:sp>
          <p:nvSpPr>
            <p:cNvPr id="7" name="Oval 6"/>
            <p:cNvSpPr/>
            <p:nvPr userDrawn="1"/>
          </p:nvSpPr>
          <p:spPr>
            <a:xfrm>
              <a:off x="4910861" y="179689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Oval 7"/>
            <p:cNvSpPr/>
            <p:nvPr userDrawn="1"/>
          </p:nvSpPr>
          <p:spPr>
            <a:xfrm>
              <a:off x="4072661" y="248269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Oval 8"/>
            <p:cNvSpPr/>
            <p:nvPr userDrawn="1"/>
          </p:nvSpPr>
          <p:spPr>
            <a:xfrm>
              <a:off x="4987061" y="263509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Oval 9"/>
            <p:cNvSpPr/>
            <p:nvPr userDrawn="1"/>
          </p:nvSpPr>
          <p:spPr>
            <a:xfrm>
              <a:off x="3386861" y="210169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Oval 10"/>
            <p:cNvSpPr/>
            <p:nvPr userDrawn="1"/>
          </p:nvSpPr>
          <p:spPr>
            <a:xfrm>
              <a:off x="4225061" y="316849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Oval 11"/>
            <p:cNvSpPr/>
            <p:nvPr userDrawn="1"/>
          </p:nvSpPr>
          <p:spPr>
            <a:xfrm>
              <a:off x="3158261" y="286369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Oval 12"/>
            <p:cNvSpPr/>
            <p:nvPr userDrawn="1"/>
          </p:nvSpPr>
          <p:spPr>
            <a:xfrm>
              <a:off x="5520461" y="316214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4" name="Straight Connector 13"/>
            <p:cNvCxnSpPr>
              <a:stCxn id="12" idx="5"/>
              <a:endCxn id="10" idx="1"/>
            </p:cNvCxnSpPr>
            <p:nvPr userDrawn="1"/>
          </p:nvCxnSpPr>
          <p:spPr>
            <a:xfrm>
              <a:off x="3517036" y="2231872"/>
              <a:ext cx="577850" cy="273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14" idx="6"/>
              <a:endCxn id="10" idx="3"/>
            </p:cNvCxnSpPr>
            <p:nvPr userDrawn="1"/>
          </p:nvCxnSpPr>
          <p:spPr>
            <a:xfrm flipV="1">
              <a:off x="3310661" y="2612872"/>
              <a:ext cx="784225" cy="3270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0" idx="7"/>
              <a:endCxn id="9" idx="3"/>
            </p:cNvCxnSpPr>
            <p:nvPr userDrawn="1"/>
          </p:nvCxnSpPr>
          <p:spPr>
            <a:xfrm flipV="1">
              <a:off x="4202836" y="1927072"/>
              <a:ext cx="730250" cy="5778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0" idx="4"/>
              <a:endCxn id="13" idx="0"/>
            </p:cNvCxnSpPr>
            <p:nvPr userDrawn="1"/>
          </p:nvCxnSpPr>
          <p:spPr>
            <a:xfrm>
              <a:off x="4148861" y="2635097"/>
              <a:ext cx="152400" cy="533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0" idx="6"/>
              <a:endCxn id="11" idx="2"/>
            </p:cNvCxnSpPr>
            <p:nvPr userDrawn="1"/>
          </p:nvCxnSpPr>
          <p:spPr>
            <a:xfrm>
              <a:off x="4225061" y="2558897"/>
              <a:ext cx="762000" cy="152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5" idx="1"/>
              <a:endCxn id="11" idx="5"/>
            </p:cNvCxnSpPr>
            <p:nvPr userDrawn="1"/>
          </p:nvCxnSpPr>
          <p:spPr>
            <a:xfrm flipH="1" flipV="1">
              <a:off x="5117236" y="2765272"/>
              <a:ext cx="425450" cy="4191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5" idx="2"/>
              <a:endCxn id="13" idx="6"/>
            </p:cNvCxnSpPr>
            <p:nvPr userDrawn="1"/>
          </p:nvCxnSpPr>
          <p:spPr>
            <a:xfrm flipH="1">
              <a:off x="4377461" y="3238347"/>
              <a:ext cx="1143000" cy="63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Oval 20"/>
            <p:cNvSpPr/>
            <p:nvPr userDrawn="1"/>
          </p:nvSpPr>
          <p:spPr>
            <a:xfrm>
              <a:off x="3596411" y="326057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 name="Oval 21"/>
            <p:cNvSpPr/>
            <p:nvPr userDrawn="1"/>
          </p:nvSpPr>
          <p:spPr>
            <a:xfrm>
              <a:off x="2758211" y="394637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3" name="Oval 22"/>
            <p:cNvSpPr/>
            <p:nvPr userDrawn="1"/>
          </p:nvSpPr>
          <p:spPr>
            <a:xfrm>
              <a:off x="3672611" y="409877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4" name="Oval 23"/>
            <p:cNvSpPr/>
            <p:nvPr userDrawn="1"/>
          </p:nvSpPr>
          <p:spPr>
            <a:xfrm>
              <a:off x="2072411" y="356537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 name="Oval 24"/>
            <p:cNvSpPr/>
            <p:nvPr userDrawn="1"/>
          </p:nvSpPr>
          <p:spPr>
            <a:xfrm>
              <a:off x="2910611" y="463217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 name="Oval 25"/>
            <p:cNvSpPr/>
            <p:nvPr userDrawn="1"/>
          </p:nvSpPr>
          <p:spPr>
            <a:xfrm>
              <a:off x="1843811" y="432737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 name="Oval 26"/>
            <p:cNvSpPr/>
            <p:nvPr userDrawn="1"/>
          </p:nvSpPr>
          <p:spPr>
            <a:xfrm>
              <a:off x="4206011" y="462582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8" name="Straight Connector 27"/>
            <p:cNvCxnSpPr>
              <a:stCxn id="41" idx="5"/>
              <a:endCxn id="39" idx="1"/>
            </p:cNvCxnSpPr>
            <p:nvPr userDrawn="1"/>
          </p:nvCxnSpPr>
          <p:spPr>
            <a:xfrm>
              <a:off x="2202586" y="3695547"/>
              <a:ext cx="577850" cy="273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43" idx="6"/>
              <a:endCxn id="39" idx="3"/>
            </p:cNvCxnSpPr>
            <p:nvPr userDrawn="1"/>
          </p:nvCxnSpPr>
          <p:spPr>
            <a:xfrm flipV="1">
              <a:off x="1996211" y="4076547"/>
              <a:ext cx="784225" cy="3270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39" idx="7"/>
              <a:endCxn id="38" idx="3"/>
            </p:cNvCxnSpPr>
            <p:nvPr userDrawn="1"/>
          </p:nvCxnSpPr>
          <p:spPr>
            <a:xfrm flipV="1">
              <a:off x="2888386" y="3390747"/>
              <a:ext cx="730250" cy="5778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39" idx="4"/>
              <a:endCxn id="42" idx="0"/>
            </p:cNvCxnSpPr>
            <p:nvPr userDrawn="1"/>
          </p:nvCxnSpPr>
          <p:spPr>
            <a:xfrm>
              <a:off x="2834411" y="4098772"/>
              <a:ext cx="152400" cy="533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39" idx="6"/>
              <a:endCxn id="40" idx="2"/>
            </p:cNvCxnSpPr>
            <p:nvPr userDrawn="1"/>
          </p:nvCxnSpPr>
          <p:spPr>
            <a:xfrm>
              <a:off x="2910611" y="4022572"/>
              <a:ext cx="762000" cy="152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44" idx="1"/>
              <a:endCxn id="40" idx="5"/>
            </p:cNvCxnSpPr>
            <p:nvPr userDrawn="1"/>
          </p:nvCxnSpPr>
          <p:spPr>
            <a:xfrm flipH="1" flipV="1">
              <a:off x="3802786" y="4228947"/>
              <a:ext cx="425450" cy="4191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44" idx="2"/>
              <a:endCxn id="42" idx="6"/>
            </p:cNvCxnSpPr>
            <p:nvPr userDrawn="1"/>
          </p:nvCxnSpPr>
          <p:spPr>
            <a:xfrm flipH="1">
              <a:off x="3063011" y="4702022"/>
              <a:ext cx="1143000" cy="63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36" idx="6"/>
              <a:endCxn id="13" idx="2"/>
            </p:cNvCxnSpPr>
            <p:nvPr userDrawn="1"/>
          </p:nvCxnSpPr>
          <p:spPr>
            <a:xfrm flipV="1">
              <a:off x="3748811" y="3244697"/>
              <a:ext cx="476250" cy="920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8" idx="7"/>
              <a:endCxn id="13" idx="3"/>
            </p:cNvCxnSpPr>
            <p:nvPr userDrawn="1"/>
          </p:nvCxnSpPr>
          <p:spPr>
            <a:xfrm flipV="1">
              <a:off x="3802786" y="3298672"/>
              <a:ext cx="444500" cy="8223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38" idx="6"/>
              <a:endCxn id="59" idx="2"/>
            </p:cNvCxnSpPr>
            <p:nvPr userDrawn="1"/>
          </p:nvCxnSpPr>
          <p:spPr>
            <a:xfrm>
              <a:off x="3825011" y="4174972"/>
              <a:ext cx="739775" cy="16033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8" name="Oval 37"/>
            <p:cNvSpPr/>
            <p:nvPr userDrawn="1"/>
          </p:nvSpPr>
          <p:spPr>
            <a:xfrm>
              <a:off x="4564786" y="4259110"/>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9" name="Oval 38"/>
            <p:cNvSpPr/>
            <p:nvPr userDrawn="1"/>
          </p:nvSpPr>
          <p:spPr>
            <a:xfrm>
              <a:off x="7901711" y="186674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0" name="Oval 39"/>
            <p:cNvSpPr/>
            <p:nvPr userDrawn="1"/>
          </p:nvSpPr>
          <p:spPr>
            <a:xfrm>
              <a:off x="7063511" y="255254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1" name="Oval 40"/>
            <p:cNvSpPr/>
            <p:nvPr userDrawn="1"/>
          </p:nvSpPr>
          <p:spPr>
            <a:xfrm>
              <a:off x="7977911" y="270494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2" name="Oval 41"/>
            <p:cNvSpPr/>
            <p:nvPr userDrawn="1"/>
          </p:nvSpPr>
          <p:spPr>
            <a:xfrm>
              <a:off x="6377711" y="217154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3" name="Oval 42"/>
            <p:cNvSpPr/>
            <p:nvPr userDrawn="1"/>
          </p:nvSpPr>
          <p:spPr>
            <a:xfrm>
              <a:off x="7215911" y="323834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4" name="Oval 43"/>
            <p:cNvSpPr/>
            <p:nvPr userDrawn="1"/>
          </p:nvSpPr>
          <p:spPr>
            <a:xfrm>
              <a:off x="6149111" y="293354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5" name="Oval 44"/>
            <p:cNvSpPr/>
            <p:nvPr userDrawn="1"/>
          </p:nvSpPr>
          <p:spPr>
            <a:xfrm>
              <a:off x="8511311" y="323199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46" name="Straight Connector 45"/>
            <p:cNvCxnSpPr>
              <a:stCxn id="66" idx="5"/>
              <a:endCxn id="64" idx="1"/>
            </p:cNvCxnSpPr>
            <p:nvPr userDrawn="1"/>
          </p:nvCxnSpPr>
          <p:spPr>
            <a:xfrm>
              <a:off x="6507886" y="2301722"/>
              <a:ext cx="577850" cy="273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68" idx="6"/>
              <a:endCxn id="64" idx="3"/>
            </p:cNvCxnSpPr>
            <p:nvPr userDrawn="1"/>
          </p:nvCxnSpPr>
          <p:spPr>
            <a:xfrm flipV="1">
              <a:off x="6301511" y="2682722"/>
              <a:ext cx="784225" cy="3270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64" idx="7"/>
              <a:endCxn id="63" idx="3"/>
            </p:cNvCxnSpPr>
            <p:nvPr userDrawn="1"/>
          </p:nvCxnSpPr>
          <p:spPr>
            <a:xfrm flipV="1">
              <a:off x="7193686" y="1996922"/>
              <a:ext cx="730250" cy="5778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64" idx="4"/>
              <a:endCxn id="67" idx="0"/>
            </p:cNvCxnSpPr>
            <p:nvPr userDrawn="1"/>
          </p:nvCxnSpPr>
          <p:spPr>
            <a:xfrm>
              <a:off x="7139711" y="2704947"/>
              <a:ext cx="152400" cy="533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64" idx="6"/>
              <a:endCxn id="65" idx="2"/>
            </p:cNvCxnSpPr>
            <p:nvPr userDrawn="1"/>
          </p:nvCxnSpPr>
          <p:spPr>
            <a:xfrm>
              <a:off x="7215911" y="2628747"/>
              <a:ext cx="762000" cy="152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69" idx="1"/>
              <a:endCxn id="65" idx="5"/>
            </p:cNvCxnSpPr>
            <p:nvPr userDrawn="1"/>
          </p:nvCxnSpPr>
          <p:spPr>
            <a:xfrm flipH="1" flipV="1">
              <a:off x="8108086" y="2835122"/>
              <a:ext cx="425450" cy="4191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69" idx="2"/>
              <a:endCxn id="67" idx="6"/>
            </p:cNvCxnSpPr>
            <p:nvPr userDrawn="1"/>
          </p:nvCxnSpPr>
          <p:spPr>
            <a:xfrm flipH="1">
              <a:off x="7368311" y="3308197"/>
              <a:ext cx="1143000" cy="63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3" name="Oval 52"/>
            <p:cNvSpPr/>
            <p:nvPr userDrawn="1"/>
          </p:nvSpPr>
          <p:spPr>
            <a:xfrm>
              <a:off x="6587261" y="33304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4" name="Oval 53"/>
            <p:cNvSpPr/>
            <p:nvPr userDrawn="1"/>
          </p:nvSpPr>
          <p:spPr>
            <a:xfrm>
              <a:off x="5749061" y="40162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5" name="Oval 54"/>
            <p:cNvSpPr/>
            <p:nvPr userDrawn="1"/>
          </p:nvSpPr>
          <p:spPr>
            <a:xfrm>
              <a:off x="6663461" y="41686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6" name="Oval 55"/>
            <p:cNvSpPr/>
            <p:nvPr userDrawn="1"/>
          </p:nvSpPr>
          <p:spPr>
            <a:xfrm>
              <a:off x="5063261" y="36352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7" name="Oval 56"/>
            <p:cNvSpPr/>
            <p:nvPr userDrawn="1"/>
          </p:nvSpPr>
          <p:spPr>
            <a:xfrm>
              <a:off x="6115430" y="447977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8" name="Oval 57"/>
            <p:cNvSpPr/>
            <p:nvPr userDrawn="1"/>
          </p:nvSpPr>
          <p:spPr>
            <a:xfrm>
              <a:off x="4993411" y="454962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9" name="Oval 58"/>
            <p:cNvSpPr/>
            <p:nvPr userDrawn="1"/>
          </p:nvSpPr>
          <p:spPr>
            <a:xfrm>
              <a:off x="7196861" y="469567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0" name="Straight Connector 59"/>
            <p:cNvCxnSpPr/>
            <p:nvPr userDrawn="1"/>
          </p:nvCxnSpPr>
          <p:spPr>
            <a:xfrm>
              <a:off x="5193436" y="3765397"/>
              <a:ext cx="577850" cy="273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80" idx="7"/>
              <a:endCxn id="76" idx="2"/>
            </p:cNvCxnSpPr>
            <p:nvPr userDrawn="1"/>
          </p:nvCxnSpPr>
          <p:spPr>
            <a:xfrm flipV="1">
              <a:off x="5123493" y="4092422"/>
              <a:ext cx="625568" cy="47951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endCxn id="92" idx="3"/>
            </p:cNvCxnSpPr>
            <p:nvPr userDrawn="1"/>
          </p:nvCxnSpPr>
          <p:spPr>
            <a:xfrm flipV="1">
              <a:off x="5879236" y="3460597"/>
              <a:ext cx="730250" cy="5778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76" idx="5"/>
              <a:endCxn id="79" idx="1"/>
            </p:cNvCxnSpPr>
            <p:nvPr userDrawn="1"/>
          </p:nvCxnSpPr>
          <p:spPr>
            <a:xfrm>
              <a:off x="5879143" y="4146304"/>
              <a:ext cx="258605" cy="3557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userDrawn="1"/>
          </p:nvCxnSpPr>
          <p:spPr>
            <a:xfrm>
              <a:off x="5901461" y="4092422"/>
              <a:ext cx="762000" cy="152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flipH="1" flipV="1">
              <a:off x="6793636" y="4298797"/>
              <a:ext cx="425450" cy="4191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endCxn id="79" idx="5"/>
            </p:cNvCxnSpPr>
            <p:nvPr userDrawn="1"/>
          </p:nvCxnSpPr>
          <p:spPr>
            <a:xfrm flipH="1" flipV="1">
              <a:off x="6245512" y="4609854"/>
              <a:ext cx="951350" cy="16201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90" idx="6"/>
              <a:endCxn id="67" idx="2"/>
            </p:cNvCxnSpPr>
            <p:nvPr userDrawn="1"/>
          </p:nvCxnSpPr>
          <p:spPr>
            <a:xfrm flipV="1">
              <a:off x="6739661" y="3314547"/>
              <a:ext cx="476250" cy="920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92" idx="7"/>
              <a:endCxn id="67" idx="3"/>
            </p:cNvCxnSpPr>
            <p:nvPr userDrawn="1"/>
          </p:nvCxnSpPr>
          <p:spPr>
            <a:xfrm flipV="1">
              <a:off x="6793636" y="3368522"/>
              <a:ext cx="444500" cy="8223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92" idx="6"/>
            </p:cNvCxnSpPr>
            <p:nvPr userDrawn="1"/>
          </p:nvCxnSpPr>
          <p:spPr>
            <a:xfrm>
              <a:off x="6815861" y="4244822"/>
              <a:ext cx="739775" cy="16033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0" name="Oval 69"/>
            <p:cNvSpPr/>
            <p:nvPr userDrawn="1"/>
          </p:nvSpPr>
          <p:spPr>
            <a:xfrm>
              <a:off x="7555636" y="4328960"/>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71" name="Straight Connector 70"/>
            <p:cNvCxnSpPr>
              <a:stCxn id="80" idx="1"/>
              <a:endCxn id="59" idx="5"/>
            </p:cNvCxnSpPr>
            <p:nvPr userDrawn="1"/>
          </p:nvCxnSpPr>
          <p:spPr>
            <a:xfrm flipH="1" flipV="1">
              <a:off x="4694961" y="4389285"/>
              <a:ext cx="320675" cy="18256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78" idx="7"/>
              <a:endCxn id="15" idx="4"/>
            </p:cNvCxnSpPr>
            <p:nvPr userDrawn="1"/>
          </p:nvCxnSpPr>
          <p:spPr>
            <a:xfrm flipV="1">
              <a:off x="5193436" y="3314547"/>
              <a:ext cx="403225" cy="3429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76" idx="0"/>
              <a:endCxn id="66" idx="4"/>
            </p:cNvCxnSpPr>
            <p:nvPr userDrawn="1"/>
          </p:nvCxnSpPr>
          <p:spPr>
            <a:xfrm flipV="1">
              <a:off x="5825261" y="3085947"/>
              <a:ext cx="400050" cy="9302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endCxn id="65" idx="5"/>
            </p:cNvCxnSpPr>
            <p:nvPr userDrawn="1"/>
          </p:nvCxnSpPr>
          <p:spPr>
            <a:xfrm flipH="1" flipV="1">
              <a:off x="7346086" y="3368522"/>
              <a:ext cx="561975" cy="4667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5" name="Oval 74"/>
            <p:cNvSpPr/>
            <p:nvPr userDrawn="1"/>
          </p:nvSpPr>
          <p:spPr>
            <a:xfrm>
              <a:off x="7885836" y="38130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6" name="Oval 75"/>
            <p:cNvSpPr/>
            <p:nvPr userDrawn="1"/>
          </p:nvSpPr>
          <p:spPr>
            <a:xfrm>
              <a:off x="10502036" y="13873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7" name="Oval 76"/>
            <p:cNvSpPr/>
            <p:nvPr userDrawn="1"/>
          </p:nvSpPr>
          <p:spPr>
            <a:xfrm>
              <a:off x="9663836" y="20731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8" name="Oval 77"/>
            <p:cNvSpPr/>
            <p:nvPr userDrawn="1"/>
          </p:nvSpPr>
          <p:spPr>
            <a:xfrm>
              <a:off x="10578236" y="22255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9" name="Oval 78"/>
            <p:cNvSpPr/>
            <p:nvPr userDrawn="1"/>
          </p:nvSpPr>
          <p:spPr>
            <a:xfrm>
              <a:off x="8978036" y="16921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0" name="Oval 79"/>
            <p:cNvSpPr/>
            <p:nvPr userDrawn="1"/>
          </p:nvSpPr>
          <p:spPr>
            <a:xfrm>
              <a:off x="9816236" y="275892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1" name="Oval 80"/>
            <p:cNvSpPr/>
            <p:nvPr userDrawn="1"/>
          </p:nvSpPr>
          <p:spPr>
            <a:xfrm>
              <a:off x="8749436" y="245412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2" name="Oval 81"/>
            <p:cNvSpPr/>
            <p:nvPr userDrawn="1"/>
          </p:nvSpPr>
          <p:spPr>
            <a:xfrm>
              <a:off x="11111636" y="275257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83" name="Straight Connector 82"/>
            <p:cNvCxnSpPr/>
            <p:nvPr userDrawn="1"/>
          </p:nvCxnSpPr>
          <p:spPr>
            <a:xfrm>
              <a:off x="9108211" y="1822297"/>
              <a:ext cx="577850" cy="273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userDrawn="1"/>
          </p:nvCxnSpPr>
          <p:spPr>
            <a:xfrm flipV="1">
              <a:off x="8901836" y="2203297"/>
              <a:ext cx="784225" cy="3270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userDrawn="1"/>
          </p:nvCxnSpPr>
          <p:spPr>
            <a:xfrm flipV="1">
              <a:off x="9794011" y="1517497"/>
              <a:ext cx="730250" cy="5778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userDrawn="1"/>
          </p:nvCxnSpPr>
          <p:spPr>
            <a:xfrm>
              <a:off x="9740036" y="2225522"/>
              <a:ext cx="152400" cy="533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userDrawn="1"/>
          </p:nvCxnSpPr>
          <p:spPr>
            <a:xfrm>
              <a:off x="9793918" y="2203204"/>
              <a:ext cx="784318" cy="9851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userDrawn="1"/>
          </p:nvCxnSpPr>
          <p:spPr>
            <a:xfrm flipH="1" flipV="1">
              <a:off x="10708411" y="2355697"/>
              <a:ext cx="425450" cy="4191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flipH="1">
              <a:off x="9968636" y="2828772"/>
              <a:ext cx="1143000" cy="63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0" name="Oval 89"/>
            <p:cNvSpPr/>
            <p:nvPr userDrawn="1"/>
          </p:nvSpPr>
          <p:spPr>
            <a:xfrm>
              <a:off x="9187586" y="285099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1" name="Straight Connector 90"/>
            <p:cNvCxnSpPr/>
            <p:nvPr userDrawn="1"/>
          </p:nvCxnSpPr>
          <p:spPr>
            <a:xfrm flipV="1">
              <a:off x="9339986" y="2835122"/>
              <a:ext cx="476250" cy="920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endCxn id="63" idx="6"/>
            </p:cNvCxnSpPr>
            <p:nvPr userDrawn="1"/>
          </p:nvCxnSpPr>
          <p:spPr>
            <a:xfrm flipH="1">
              <a:off x="8130311" y="2584297"/>
              <a:ext cx="641350" cy="1968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3" name="Oval 92"/>
            <p:cNvSpPr/>
            <p:nvPr userDrawn="1"/>
          </p:nvSpPr>
          <p:spPr>
            <a:xfrm>
              <a:off x="10708411" y="32542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4" name="Oval 93"/>
            <p:cNvSpPr/>
            <p:nvPr userDrawn="1"/>
          </p:nvSpPr>
          <p:spPr>
            <a:xfrm>
              <a:off x="9870211" y="39400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5" name="Oval 94"/>
            <p:cNvSpPr/>
            <p:nvPr userDrawn="1"/>
          </p:nvSpPr>
          <p:spPr>
            <a:xfrm>
              <a:off x="10784611" y="40924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Oval 95"/>
            <p:cNvSpPr/>
            <p:nvPr userDrawn="1"/>
          </p:nvSpPr>
          <p:spPr>
            <a:xfrm>
              <a:off x="9184411" y="35590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7" name="Oval 96"/>
            <p:cNvSpPr/>
            <p:nvPr userDrawn="1"/>
          </p:nvSpPr>
          <p:spPr>
            <a:xfrm>
              <a:off x="10022611" y="462582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8" name="Oval 97"/>
            <p:cNvSpPr/>
            <p:nvPr userDrawn="1"/>
          </p:nvSpPr>
          <p:spPr>
            <a:xfrm>
              <a:off x="8955811" y="432102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9" name="Oval 98"/>
            <p:cNvSpPr/>
            <p:nvPr userDrawn="1"/>
          </p:nvSpPr>
          <p:spPr>
            <a:xfrm>
              <a:off x="11318011" y="461947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00" name="Straight Connector 99"/>
            <p:cNvCxnSpPr/>
            <p:nvPr userDrawn="1"/>
          </p:nvCxnSpPr>
          <p:spPr>
            <a:xfrm>
              <a:off x="9314586" y="3689197"/>
              <a:ext cx="577850" cy="273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userDrawn="1"/>
          </p:nvCxnSpPr>
          <p:spPr>
            <a:xfrm flipV="1">
              <a:off x="9108211" y="4070197"/>
              <a:ext cx="784225" cy="3270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userDrawn="1"/>
          </p:nvCxnSpPr>
          <p:spPr>
            <a:xfrm flipV="1">
              <a:off x="10000386" y="3384397"/>
              <a:ext cx="730250" cy="5778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userDrawn="1"/>
          </p:nvCxnSpPr>
          <p:spPr>
            <a:xfrm>
              <a:off x="9946411" y="4092422"/>
              <a:ext cx="152400" cy="533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userDrawn="1"/>
          </p:nvCxnSpPr>
          <p:spPr>
            <a:xfrm>
              <a:off x="10022611" y="4016222"/>
              <a:ext cx="762000" cy="152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userDrawn="1"/>
          </p:nvCxnSpPr>
          <p:spPr>
            <a:xfrm flipH="1" flipV="1">
              <a:off x="10914786" y="4222597"/>
              <a:ext cx="425450" cy="4191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userDrawn="1"/>
          </p:nvCxnSpPr>
          <p:spPr>
            <a:xfrm flipH="1">
              <a:off x="10175011" y="4695672"/>
              <a:ext cx="1143000" cy="63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7" name="Oval 106"/>
            <p:cNvSpPr/>
            <p:nvPr userDrawn="1"/>
          </p:nvSpPr>
          <p:spPr>
            <a:xfrm>
              <a:off x="9393961" y="471789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08" name="Straight Connector 107"/>
            <p:cNvCxnSpPr/>
            <p:nvPr userDrawn="1"/>
          </p:nvCxnSpPr>
          <p:spPr>
            <a:xfrm flipV="1">
              <a:off x="9546361" y="4702022"/>
              <a:ext cx="476250" cy="920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userDrawn="1"/>
          </p:nvCxnSpPr>
          <p:spPr>
            <a:xfrm flipV="1">
              <a:off x="9314586" y="2889097"/>
              <a:ext cx="523875" cy="6921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userDrawn="1"/>
          </p:nvCxnSpPr>
          <p:spPr>
            <a:xfrm flipH="1" flipV="1">
              <a:off x="9892436" y="2911322"/>
              <a:ext cx="53975" cy="10287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a:xfrm flipV="1">
              <a:off x="8689111" y="3689197"/>
              <a:ext cx="517525" cy="2952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2" name="Oval 111"/>
            <p:cNvSpPr/>
            <p:nvPr userDrawn="1"/>
          </p:nvSpPr>
          <p:spPr>
            <a:xfrm>
              <a:off x="8558936" y="396224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3" name="Oval 112"/>
            <p:cNvSpPr/>
            <p:nvPr userDrawn="1"/>
          </p:nvSpPr>
          <p:spPr>
            <a:xfrm>
              <a:off x="10959236" y="368919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14" name="Straight Connector 113"/>
            <p:cNvCxnSpPr/>
            <p:nvPr userDrawn="1"/>
          </p:nvCxnSpPr>
          <p:spPr>
            <a:xfrm flipV="1">
              <a:off x="10022611" y="3765397"/>
              <a:ext cx="936625" cy="2508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5" name="Oval 114"/>
            <p:cNvSpPr/>
            <p:nvPr userDrawn="1"/>
          </p:nvSpPr>
          <p:spPr>
            <a:xfrm>
              <a:off x="3451949" y="4094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6" name="Oval 115"/>
            <p:cNvSpPr/>
            <p:nvPr userDrawn="1"/>
          </p:nvSpPr>
          <p:spPr>
            <a:xfrm>
              <a:off x="2613749" y="10952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7" name="Oval 116"/>
            <p:cNvSpPr/>
            <p:nvPr userDrawn="1"/>
          </p:nvSpPr>
          <p:spPr>
            <a:xfrm>
              <a:off x="3528149" y="12476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8" name="Oval 117"/>
            <p:cNvSpPr/>
            <p:nvPr userDrawn="1"/>
          </p:nvSpPr>
          <p:spPr>
            <a:xfrm>
              <a:off x="1927949" y="714222"/>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9" name="Oval 118"/>
            <p:cNvSpPr/>
            <p:nvPr userDrawn="1"/>
          </p:nvSpPr>
          <p:spPr>
            <a:xfrm>
              <a:off x="2766149" y="178102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0" name="Oval 119"/>
            <p:cNvSpPr/>
            <p:nvPr userDrawn="1"/>
          </p:nvSpPr>
          <p:spPr>
            <a:xfrm>
              <a:off x="1699349" y="147622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1" name="Oval 120"/>
            <p:cNvSpPr/>
            <p:nvPr userDrawn="1"/>
          </p:nvSpPr>
          <p:spPr>
            <a:xfrm>
              <a:off x="4061549" y="177467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2" name="Straight Connector 121"/>
            <p:cNvCxnSpPr/>
            <p:nvPr userDrawn="1"/>
          </p:nvCxnSpPr>
          <p:spPr>
            <a:xfrm>
              <a:off x="2058124" y="844397"/>
              <a:ext cx="577850" cy="273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a:xfrm flipV="1">
              <a:off x="1851749" y="1225397"/>
              <a:ext cx="784225" cy="3270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flipV="1">
              <a:off x="2743924" y="539597"/>
              <a:ext cx="730250" cy="5778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a:off x="2689949" y="1247622"/>
              <a:ext cx="152400" cy="533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a:off x="2766149" y="1171422"/>
              <a:ext cx="762000" cy="152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flipH="1" flipV="1">
              <a:off x="3658324" y="1377797"/>
              <a:ext cx="425450" cy="4191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flipH="1">
              <a:off x="2918549" y="1850872"/>
              <a:ext cx="1143000" cy="63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flipH="1" flipV="1">
              <a:off x="1829524" y="1606397"/>
              <a:ext cx="290512" cy="2825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0" name="Oval 129"/>
            <p:cNvSpPr/>
            <p:nvPr userDrawn="1"/>
          </p:nvSpPr>
          <p:spPr>
            <a:xfrm>
              <a:off x="2097811" y="186674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31" name="Straight Connector 130"/>
            <p:cNvCxnSpPr>
              <a:stCxn id="218" idx="3"/>
            </p:cNvCxnSpPr>
            <p:nvPr userDrawn="1"/>
          </p:nvCxnSpPr>
          <p:spPr>
            <a:xfrm flipH="1">
              <a:off x="3658231" y="653183"/>
              <a:ext cx="1158267" cy="61675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2" name="Oval 131"/>
            <p:cNvSpPr/>
            <p:nvPr userDrawn="1"/>
          </p:nvSpPr>
          <p:spPr>
            <a:xfrm>
              <a:off x="7812811" y="160185"/>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3" name="Oval 132"/>
            <p:cNvSpPr/>
            <p:nvPr userDrawn="1"/>
          </p:nvSpPr>
          <p:spPr>
            <a:xfrm>
              <a:off x="6974611" y="845985"/>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4" name="Oval 133"/>
            <p:cNvSpPr/>
            <p:nvPr userDrawn="1"/>
          </p:nvSpPr>
          <p:spPr>
            <a:xfrm>
              <a:off x="7889011" y="998385"/>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5" name="Oval 134"/>
            <p:cNvSpPr/>
            <p:nvPr userDrawn="1"/>
          </p:nvSpPr>
          <p:spPr>
            <a:xfrm>
              <a:off x="6288811" y="464985"/>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6" name="Oval 135"/>
            <p:cNvSpPr/>
            <p:nvPr userDrawn="1"/>
          </p:nvSpPr>
          <p:spPr>
            <a:xfrm>
              <a:off x="7127011" y="1531785"/>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7" name="Oval 136"/>
            <p:cNvSpPr/>
            <p:nvPr userDrawn="1"/>
          </p:nvSpPr>
          <p:spPr>
            <a:xfrm>
              <a:off x="6060211" y="1226985"/>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8" name="Oval 137"/>
            <p:cNvSpPr/>
            <p:nvPr userDrawn="1"/>
          </p:nvSpPr>
          <p:spPr>
            <a:xfrm>
              <a:off x="8422411" y="1525435"/>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39" name="Straight Connector 138"/>
            <p:cNvCxnSpPr/>
            <p:nvPr userDrawn="1"/>
          </p:nvCxnSpPr>
          <p:spPr>
            <a:xfrm>
              <a:off x="6418986" y="595160"/>
              <a:ext cx="577850" cy="273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flipV="1">
              <a:off x="6212611" y="976160"/>
              <a:ext cx="784225" cy="3270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a:xfrm flipV="1">
              <a:off x="7104786" y="290360"/>
              <a:ext cx="730250" cy="5778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7050811" y="998385"/>
              <a:ext cx="152400" cy="533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7127011" y="922185"/>
              <a:ext cx="762000" cy="152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flipH="1" flipV="1">
              <a:off x="8019186" y="1128560"/>
              <a:ext cx="425450" cy="4191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flipH="1">
              <a:off x="7279411" y="1601635"/>
              <a:ext cx="1143000" cy="63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flipH="1" flipV="1">
              <a:off x="6190386" y="1357160"/>
              <a:ext cx="290513" cy="2825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7" name="Oval 146"/>
            <p:cNvSpPr/>
            <p:nvPr userDrawn="1"/>
          </p:nvSpPr>
          <p:spPr>
            <a:xfrm>
              <a:off x="6458674" y="1617510"/>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8" name="Oval 147"/>
            <p:cNvSpPr/>
            <p:nvPr userDrawn="1"/>
          </p:nvSpPr>
          <p:spPr>
            <a:xfrm>
              <a:off x="9435236" y="636889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9" name="Oval 148"/>
            <p:cNvSpPr/>
            <p:nvPr userDrawn="1"/>
          </p:nvSpPr>
          <p:spPr>
            <a:xfrm>
              <a:off x="3762240" y="5195735"/>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0" name="Oval 149"/>
            <p:cNvSpPr/>
            <p:nvPr userDrawn="1"/>
          </p:nvSpPr>
          <p:spPr>
            <a:xfrm>
              <a:off x="3185249" y="5624574"/>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Oval 150"/>
            <p:cNvSpPr/>
            <p:nvPr userDrawn="1"/>
          </p:nvSpPr>
          <p:spPr>
            <a:xfrm>
              <a:off x="3985349" y="592439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2" name="Oval 151"/>
            <p:cNvSpPr/>
            <p:nvPr userDrawn="1"/>
          </p:nvSpPr>
          <p:spPr>
            <a:xfrm>
              <a:off x="2559827" y="5088993"/>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 name="Oval 152"/>
            <p:cNvSpPr/>
            <p:nvPr userDrawn="1"/>
          </p:nvSpPr>
          <p:spPr>
            <a:xfrm>
              <a:off x="1909622" y="5521171"/>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54" name="Straight Connector 153"/>
            <p:cNvCxnSpPr>
              <a:cxnSpLocks/>
              <a:stCxn id="152" idx="5"/>
              <a:endCxn id="150" idx="1"/>
            </p:cNvCxnSpPr>
            <p:nvPr userDrawn="1"/>
          </p:nvCxnSpPr>
          <p:spPr>
            <a:xfrm>
              <a:off x="2689909" y="5219075"/>
              <a:ext cx="517658" cy="42781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cxnSpLocks/>
              <a:stCxn id="153" idx="6"/>
              <a:endCxn id="150" idx="2"/>
            </p:cNvCxnSpPr>
            <p:nvPr userDrawn="1"/>
          </p:nvCxnSpPr>
          <p:spPr>
            <a:xfrm>
              <a:off x="2062022" y="5597371"/>
              <a:ext cx="1123227" cy="10340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cxnSpLocks/>
              <a:stCxn id="150" idx="7"/>
            </p:cNvCxnSpPr>
            <p:nvPr userDrawn="1"/>
          </p:nvCxnSpPr>
          <p:spPr>
            <a:xfrm flipV="1">
              <a:off x="3315331" y="5325818"/>
              <a:ext cx="469227" cy="32107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a:cxnSpLocks/>
              <a:stCxn id="150" idx="4"/>
              <a:endCxn id="179" idx="0"/>
            </p:cNvCxnSpPr>
            <p:nvPr userDrawn="1"/>
          </p:nvCxnSpPr>
          <p:spPr>
            <a:xfrm>
              <a:off x="3261449" y="5776974"/>
              <a:ext cx="52638" cy="31464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a:cxnSpLocks/>
              <a:stCxn id="150" idx="5"/>
            </p:cNvCxnSpPr>
            <p:nvPr userDrawn="1"/>
          </p:nvCxnSpPr>
          <p:spPr>
            <a:xfrm>
              <a:off x="3315331" y="5754656"/>
              <a:ext cx="670018" cy="24594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flipH="1" flipV="1">
              <a:off x="4115524" y="6054572"/>
              <a:ext cx="425450" cy="4191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a:cxnSpLocks/>
              <a:endCxn id="179" idx="6"/>
            </p:cNvCxnSpPr>
            <p:nvPr userDrawn="1"/>
          </p:nvCxnSpPr>
          <p:spPr>
            <a:xfrm flipH="1" flipV="1">
              <a:off x="3390287" y="6167817"/>
              <a:ext cx="1128462" cy="35983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a:cxnSpLocks/>
              <a:stCxn id="180" idx="2"/>
              <a:endCxn id="153" idx="5"/>
            </p:cNvCxnSpPr>
            <p:nvPr userDrawn="1"/>
          </p:nvCxnSpPr>
          <p:spPr>
            <a:xfrm flipH="1" flipV="1">
              <a:off x="2039704" y="5651253"/>
              <a:ext cx="710670" cy="20192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flipH="1">
              <a:off x="4137749" y="5979960"/>
              <a:ext cx="2379662" cy="2063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3" name="Oval 162"/>
            <p:cNvSpPr/>
            <p:nvPr userDrawn="1"/>
          </p:nvSpPr>
          <p:spPr>
            <a:xfrm>
              <a:off x="8092011" y="4769513"/>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4" name="Oval 163"/>
            <p:cNvSpPr/>
            <p:nvPr userDrawn="1"/>
          </p:nvSpPr>
          <p:spPr>
            <a:xfrm>
              <a:off x="7431811" y="5522760"/>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5" name="Oval 164"/>
            <p:cNvSpPr/>
            <p:nvPr userDrawn="1"/>
          </p:nvSpPr>
          <p:spPr>
            <a:xfrm>
              <a:off x="8346211" y="5675160"/>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6" name="Oval 165"/>
            <p:cNvSpPr/>
            <p:nvPr userDrawn="1"/>
          </p:nvSpPr>
          <p:spPr>
            <a:xfrm>
              <a:off x="6746011" y="5141760"/>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7" name="Oval 166"/>
            <p:cNvSpPr/>
            <p:nvPr userDrawn="1"/>
          </p:nvSpPr>
          <p:spPr>
            <a:xfrm>
              <a:off x="7584211" y="6208560"/>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8" name="Oval 167"/>
            <p:cNvSpPr/>
            <p:nvPr userDrawn="1"/>
          </p:nvSpPr>
          <p:spPr>
            <a:xfrm>
              <a:off x="6517411" y="5903760"/>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9" name="Oval 168"/>
            <p:cNvSpPr/>
            <p:nvPr userDrawn="1"/>
          </p:nvSpPr>
          <p:spPr>
            <a:xfrm>
              <a:off x="8879611" y="6202210"/>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70" name="Straight Connector 169"/>
            <p:cNvCxnSpPr/>
            <p:nvPr userDrawn="1"/>
          </p:nvCxnSpPr>
          <p:spPr>
            <a:xfrm>
              <a:off x="6876186" y="5271935"/>
              <a:ext cx="577850" cy="273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flipV="1">
              <a:off x="6669811" y="5652935"/>
              <a:ext cx="784225" cy="3270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flipV="1">
              <a:off x="7561986" y="4899595"/>
              <a:ext cx="552343" cy="64539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7508011" y="5675160"/>
              <a:ext cx="152400" cy="533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a:off x="7584211" y="5598960"/>
              <a:ext cx="762000" cy="152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flipH="1" flipV="1">
              <a:off x="8476386" y="5805335"/>
              <a:ext cx="425450" cy="4191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a:xfrm flipH="1">
              <a:off x="7736611" y="6278410"/>
              <a:ext cx="1143000" cy="63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flipH="1" flipV="1">
              <a:off x="6647586" y="6033935"/>
              <a:ext cx="290513" cy="2825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8" name="Oval 177"/>
            <p:cNvSpPr/>
            <p:nvPr userDrawn="1"/>
          </p:nvSpPr>
          <p:spPr>
            <a:xfrm>
              <a:off x="6915874" y="6294285"/>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9" name="Oval 178"/>
            <p:cNvSpPr/>
            <p:nvPr userDrawn="1"/>
          </p:nvSpPr>
          <p:spPr>
            <a:xfrm>
              <a:off x="3237887" y="609161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0" name="Oval 179"/>
            <p:cNvSpPr/>
            <p:nvPr userDrawn="1"/>
          </p:nvSpPr>
          <p:spPr>
            <a:xfrm>
              <a:off x="2750374" y="5776974"/>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1" name="Oval 180"/>
            <p:cNvSpPr/>
            <p:nvPr userDrawn="1"/>
          </p:nvSpPr>
          <p:spPr>
            <a:xfrm>
              <a:off x="4496524" y="645779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82" name="Straight Connector 181"/>
            <p:cNvCxnSpPr/>
            <p:nvPr userDrawn="1"/>
          </p:nvCxnSpPr>
          <p:spPr>
            <a:xfrm flipH="1" flipV="1">
              <a:off x="9009786" y="6332385"/>
              <a:ext cx="425450" cy="11271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a:endCxn id="81" idx="3"/>
            </p:cNvCxnSpPr>
            <p:nvPr userDrawn="1"/>
          </p:nvCxnSpPr>
          <p:spPr>
            <a:xfrm flipV="1">
              <a:off x="6876186" y="4825847"/>
              <a:ext cx="342900" cy="33813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4" name="Oval 183"/>
            <p:cNvSpPr/>
            <p:nvPr userDrawn="1"/>
          </p:nvSpPr>
          <p:spPr>
            <a:xfrm>
              <a:off x="5088661" y="520367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85" name="Straight Connector 184"/>
            <p:cNvCxnSpPr>
              <a:endCxn id="80" idx="4"/>
            </p:cNvCxnSpPr>
            <p:nvPr userDrawn="1"/>
          </p:nvCxnSpPr>
          <p:spPr>
            <a:xfrm flipH="1" flipV="1">
              <a:off x="5069611" y="4702022"/>
              <a:ext cx="95250" cy="5016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flipV="1">
              <a:off x="4115524" y="5333847"/>
              <a:ext cx="996950" cy="6127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7" name="Oval 186"/>
            <p:cNvSpPr/>
            <p:nvPr userDrawn="1"/>
          </p:nvSpPr>
          <p:spPr>
            <a:xfrm>
              <a:off x="2107336" y="2528735"/>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8" name="Oval 187"/>
            <p:cNvSpPr/>
            <p:nvPr userDrawn="1"/>
          </p:nvSpPr>
          <p:spPr>
            <a:xfrm>
              <a:off x="1421536" y="2147735"/>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9" name="Oval 188"/>
            <p:cNvSpPr/>
            <p:nvPr userDrawn="1"/>
          </p:nvSpPr>
          <p:spPr>
            <a:xfrm>
              <a:off x="2259736" y="3214535"/>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0" name="Oval 189"/>
            <p:cNvSpPr/>
            <p:nvPr userDrawn="1"/>
          </p:nvSpPr>
          <p:spPr>
            <a:xfrm>
              <a:off x="1192936" y="2909735"/>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91" name="Straight Connector 190"/>
            <p:cNvCxnSpPr/>
            <p:nvPr userDrawn="1"/>
          </p:nvCxnSpPr>
          <p:spPr>
            <a:xfrm>
              <a:off x="1551711" y="2277910"/>
              <a:ext cx="577850" cy="273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flipV="1">
              <a:off x="1345336" y="2658910"/>
              <a:ext cx="784225" cy="3270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2183536" y="2681135"/>
              <a:ext cx="152400" cy="533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flipH="1" flipV="1">
              <a:off x="1323111" y="3039910"/>
              <a:ext cx="290513" cy="2825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95" name="Oval 194"/>
            <p:cNvSpPr/>
            <p:nvPr userDrawn="1"/>
          </p:nvSpPr>
          <p:spPr>
            <a:xfrm>
              <a:off x="1591399" y="3300260"/>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6" name="Oval 195"/>
            <p:cNvSpPr/>
            <p:nvPr userDrawn="1"/>
          </p:nvSpPr>
          <p:spPr>
            <a:xfrm>
              <a:off x="9608274" y="55229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7" name="Oval 196"/>
            <p:cNvSpPr/>
            <p:nvPr userDrawn="1"/>
          </p:nvSpPr>
          <p:spPr>
            <a:xfrm>
              <a:off x="8922474" y="17129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8" name="Oval 197"/>
            <p:cNvSpPr/>
            <p:nvPr userDrawn="1"/>
          </p:nvSpPr>
          <p:spPr>
            <a:xfrm>
              <a:off x="9760674" y="123809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9" name="Oval 198"/>
            <p:cNvSpPr/>
            <p:nvPr userDrawn="1"/>
          </p:nvSpPr>
          <p:spPr>
            <a:xfrm>
              <a:off x="8693874" y="93329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00" name="Straight Connector 199"/>
            <p:cNvCxnSpPr/>
            <p:nvPr userDrawn="1"/>
          </p:nvCxnSpPr>
          <p:spPr>
            <a:xfrm>
              <a:off x="9052649" y="301472"/>
              <a:ext cx="577850" cy="273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flipV="1">
              <a:off x="8846274" y="682472"/>
              <a:ext cx="784225" cy="3270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a:xfrm>
              <a:off x="9684474" y="704697"/>
              <a:ext cx="152400" cy="533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flipH="1" flipV="1">
              <a:off x="8824049" y="1063472"/>
              <a:ext cx="292100" cy="2825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04" name="Oval 203"/>
            <p:cNvSpPr/>
            <p:nvPr userDrawn="1"/>
          </p:nvSpPr>
          <p:spPr>
            <a:xfrm>
              <a:off x="9092336" y="132382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5" name="Oval 204"/>
            <p:cNvSpPr/>
            <p:nvPr userDrawn="1"/>
          </p:nvSpPr>
          <p:spPr>
            <a:xfrm>
              <a:off x="1315174" y="3833660"/>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6" name="Oval 205"/>
            <p:cNvSpPr/>
            <p:nvPr userDrawn="1"/>
          </p:nvSpPr>
          <p:spPr>
            <a:xfrm>
              <a:off x="1324699" y="449564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7" name="Oval 206"/>
            <p:cNvSpPr/>
            <p:nvPr userDrawn="1"/>
          </p:nvSpPr>
          <p:spPr>
            <a:xfrm>
              <a:off x="638899" y="4114647"/>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8" name="Oval 207"/>
            <p:cNvSpPr/>
            <p:nvPr userDrawn="1"/>
          </p:nvSpPr>
          <p:spPr>
            <a:xfrm>
              <a:off x="1477099" y="518144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9" name="Oval 208"/>
            <p:cNvSpPr/>
            <p:nvPr userDrawn="1"/>
          </p:nvSpPr>
          <p:spPr>
            <a:xfrm>
              <a:off x="435466" y="4608199"/>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10" name="Straight Connector 209"/>
            <p:cNvCxnSpPr/>
            <p:nvPr userDrawn="1"/>
          </p:nvCxnSpPr>
          <p:spPr>
            <a:xfrm>
              <a:off x="769074" y="4244822"/>
              <a:ext cx="577850" cy="273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a:cxnSpLocks/>
              <a:stCxn id="209" idx="6"/>
            </p:cNvCxnSpPr>
            <p:nvPr userDrawn="1"/>
          </p:nvCxnSpPr>
          <p:spPr>
            <a:xfrm flipV="1">
              <a:off x="587866" y="4625823"/>
              <a:ext cx="759058" cy="5857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a:xfrm>
              <a:off x="1400899" y="4648047"/>
              <a:ext cx="152400" cy="5334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a:cxnSpLocks/>
              <a:stCxn id="214" idx="2"/>
              <a:endCxn id="209" idx="5"/>
            </p:cNvCxnSpPr>
            <p:nvPr userDrawn="1"/>
          </p:nvCxnSpPr>
          <p:spPr>
            <a:xfrm flipH="1" flipV="1">
              <a:off x="565548" y="4738281"/>
              <a:ext cx="409010" cy="18564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4" name="Oval 213"/>
            <p:cNvSpPr/>
            <p:nvPr userDrawn="1"/>
          </p:nvSpPr>
          <p:spPr>
            <a:xfrm>
              <a:off x="974558" y="4847723"/>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15" name="Straight Connector 214"/>
            <p:cNvCxnSpPr/>
            <p:nvPr userDrawn="1"/>
          </p:nvCxnSpPr>
          <p:spPr>
            <a:xfrm flipH="1">
              <a:off x="769074" y="3909860"/>
              <a:ext cx="546100" cy="22701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a:stCxn id="39" idx="3"/>
            </p:cNvCxnSpPr>
            <p:nvPr userDrawn="1"/>
          </p:nvCxnSpPr>
          <p:spPr>
            <a:xfrm flipH="1">
              <a:off x="1467574" y="3695547"/>
              <a:ext cx="627062" cy="21431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7" name="Oval 216"/>
            <p:cNvSpPr/>
            <p:nvPr userDrawn="1"/>
          </p:nvSpPr>
          <p:spPr>
            <a:xfrm>
              <a:off x="4794180" y="523101"/>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18" name="Oval 217"/>
            <p:cNvSpPr/>
            <p:nvPr userDrawn="1"/>
          </p:nvSpPr>
          <p:spPr>
            <a:xfrm>
              <a:off x="5655951" y="2049310"/>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19" name="Straight Connector 218"/>
            <p:cNvCxnSpPr>
              <a:stCxn id="221" idx="1"/>
              <a:endCxn id="218" idx="5"/>
            </p:cNvCxnSpPr>
            <p:nvPr userDrawn="1"/>
          </p:nvCxnSpPr>
          <p:spPr>
            <a:xfrm flipH="1" flipV="1">
              <a:off x="4924262" y="653183"/>
              <a:ext cx="754007" cy="141844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a:stCxn id="221" idx="1"/>
              <a:endCxn id="9" idx="6"/>
            </p:cNvCxnSpPr>
            <p:nvPr userDrawn="1"/>
          </p:nvCxnSpPr>
          <p:spPr>
            <a:xfrm flipH="1" flipV="1">
              <a:off x="5063261" y="1873097"/>
              <a:ext cx="615008" cy="19853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a:stCxn id="221" idx="3"/>
              <a:endCxn id="11" idx="7"/>
            </p:cNvCxnSpPr>
            <p:nvPr userDrawn="1"/>
          </p:nvCxnSpPr>
          <p:spPr>
            <a:xfrm flipH="1">
              <a:off x="5117143" y="2179392"/>
              <a:ext cx="561126" cy="47802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a:stCxn id="64" idx="2"/>
              <a:endCxn id="221" idx="6"/>
            </p:cNvCxnSpPr>
            <p:nvPr userDrawn="1"/>
          </p:nvCxnSpPr>
          <p:spPr>
            <a:xfrm flipH="1" flipV="1">
              <a:off x="5808351" y="2125510"/>
              <a:ext cx="569360" cy="12223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a:stCxn id="66" idx="1"/>
              <a:endCxn id="221" idx="5"/>
            </p:cNvCxnSpPr>
            <p:nvPr userDrawn="1"/>
          </p:nvCxnSpPr>
          <p:spPr>
            <a:xfrm flipH="1" flipV="1">
              <a:off x="5786033" y="2179392"/>
              <a:ext cx="385396" cy="77647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4" name="Oval 223"/>
            <p:cNvSpPr/>
            <p:nvPr userDrawn="1"/>
          </p:nvSpPr>
          <p:spPr>
            <a:xfrm>
              <a:off x="541504" y="2352522"/>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25" name="Straight Connector 224"/>
            <p:cNvCxnSpPr>
              <a:cxnSpLocks/>
              <a:stCxn id="188" idx="2"/>
              <a:endCxn id="224" idx="7"/>
            </p:cNvCxnSpPr>
            <p:nvPr userDrawn="1"/>
          </p:nvCxnSpPr>
          <p:spPr>
            <a:xfrm flipH="1">
              <a:off x="671586" y="2223935"/>
              <a:ext cx="749950" cy="15090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a:cxnSpLocks/>
              <a:endCxn id="224" idx="0"/>
            </p:cNvCxnSpPr>
            <p:nvPr userDrawn="1"/>
          </p:nvCxnSpPr>
          <p:spPr>
            <a:xfrm flipH="1">
              <a:off x="617704" y="1796897"/>
              <a:ext cx="860890" cy="5556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a:endCxn id="248" idx="6"/>
            </p:cNvCxnSpPr>
            <p:nvPr userDrawn="1"/>
          </p:nvCxnSpPr>
          <p:spPr>
            <a:xfrm flipH="1" flipV="1">
              <a:off x="614865" y="1754035"/>
              <a:ext cx="828989" cy="41601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8" name="Oval 227"/>
            <p:cNvSpPr/>
            <p:nvPr userDrawn="1"/>
          </p:nvSpPr>
          <p:spPr>
            <a:xfrm>
              <a:off x="462465" y="1677835"/>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9" name="Oval 228"/>
            <p:cNvSpPr/>
            <p:nvPr userDrawn="1"/>
          </p:nvSpPr>
          <p:spPr>
            <a:xfrm>
              <a:off x="516816" y="94282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30" name="Straight Connector 229"/>
            <p:cNvCxnSpPr>
              <a:endCxn id="251" idx="5"/>
            </p:cNvCxnSpPr>
            <p:nvPr userDrawn="1"/>
          </p:nvCxnSpPr>
          <p:spPr>
            <a:xfrm flipH="1" flipV="1">
              <a:off x="646898" y="1072904"/>
              <a:ext cx="1074769" cy="42563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a:endCxn id="251" idx="6"/>
            </p:cNvCxnSpPr>
            <p:nvPr userDrawn="1"/>
          </p:nvCxnSpPr>
          <p:spPr>
            <a:xfrm flipH="1">
              <a:off x="669216" y="790422"/>
              <a:ext cx="1258733" cy="2286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2" name="Oval 231"/>
            <p:cNvSpPr/>
            <p:nvPr userDrawn="1"/>
          </p:nvSpPr>
          <p:spPr>
            <a:xfrm>
              <a:off x="943420" y="324405"/>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33" name="Straight Connector 232"/>
            <p:cNvCxnSpPr>
              <a:stCxn id="258" idx="3"/>
              <a:endCxn id="251" idx="7"/>
            </p:cNvCxnSpPr>
            <p:nvPr userDrawn="1"/>
          </p:nvCxnSpPr>
          <p:spPr>
            <a:xfrm flipH="1">
              <a:off x="646898" y="454487"/>
              <a:ext cx="318840" cy="51065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4" name="Oval 233"/>
            <p:cNvSpPr/>
            <p:nvPr userDrawn="1"/>
          </p:nvSpPr>
          <p:spPr>
            <a:xfrm>
              <a:off x="2609866" y="320479"/>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35" name="Straight Connector 234"/>
            <p:cNvCxnSpPr>
              <a:stCxn id="263" idx="3"/>
            </p:cNvCxnSpPr>
            <p:nvPr userDrawn="1"/>
          </p:nvCxnSpPr>
          <p:spPr>
            <a:xfrm flipH="1">
              <a:off x="2058031" y="450561"/>
              <a:ext cx="574153" cy="28597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258" idx="6"/>
            </p:cNvCxnSpPr>
            <p:nvPr userDrawn="1"/>
          </p:nvCxnSpPr>
          <p:spPr>
            <a:xfrm>
              <a:off x="1095820" y="400605"/>
              <a:ext cx="854447" cy="33593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7" name="Oval 236"/>
            <p:cNvSpPr/>
            <p:nvPr userDrawn="1"/>
          </p:nvSpPr>
          <p:spPr>
            <a:xfrm>
              <a:off x="615294" y="3426358"/>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38" name="Straight Connector 237"/>
            <p:cNvCxnSpPr>
              <a:endCxn id="271" idx="6"/>
            </p:cNvCxnSpPr>
            <p:nvPr userDrawn="1"/>
          </p:nvCxnSpPr>
          <p:spPr>
            <a:xfrm flipH="1">
              <a:off x="767694" y="3376460"/>
              <a:ext cx="823705" cy="12609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9" name="Oval 238"/>
            <p:cNvSpPr/>
            <p:nvPr userDrawn="1"/>
          </p:nvSpPr>
          <p:spPr>
            <a:xfrm>
              <a:off x="541460" y="5218719"/>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41" name="Straight Connector 240"/>
            <p:cNvCxnSpPr>
              <a:cxnSpLocks/>
              <a:endCxn id="239" idx="6"/>
            </p:cNvCxnSpPr>
            <p:nvPr userDrawn="1"/>
          </p:nvCxnSpPr>
          <p:spPr>
            <a:xfrm flipH="1" flipV="1">
              <a:off x="693860" y="5294919"/>
              <a:ext cx="805558" cy="1661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a:stCxn id="40" idx="3"/>
            </p:cNvCxnSpPr>
            <p:nvPr userDrawn="1"/>
          </p:nvCxnSpPr>
          <p:spPr>
            <a:xfrm flipH="1">
              <a:off x="1629499" y="4762254"/>
              <a:ext cx="1303430" cy="49539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a:cxnSpLocks/>
              <a:stCxn id="152" idx="2"/>
            </p:cNvCxnSpPr>
            <p:nvPr userDrawn="1"/>
          </p:nvCxnSpPr>
          <p:spPr>
            <a:xfrm flipH="1">
              <a:off x="1629499" y="5165193"/>
              <a:ext cx="930328" cy="9245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6" name="Oval 245"/>
            <p:cNvSpPr/>
            <p:nvPr userDrawn="1"/>
          </p:nvSpPr>
          <p:spPr>
            <a:xfrm>
              <a:off x="5496856" y="4870297"/>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47" name="Straight Connector 246"/>
            <p:cNvCxnSpPr>
              <a:stCxn id="76" idx="3"/>
              <a:endCxn id="294" idx="0"/>
            </p:cNvCxnSpPr>
            <p:nvPr userDrawn="1"/>
          </p:nvCxnSpPr>
          <p:spPr>
            <a:xfrm flipH="1">
              <a:off x="5573056" y="4146304"/>
              <a:ext cx="198323" cy="72399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a:stCxn id="76" idx="4"/>
              <a:endCxn id="303" idx="0"/>
            </p:cNvCxnSpPr>
            <p:nvPr userDrawn="1"/>
          </p:nvCxnSpPr>
          <p:spPr>
            <a:xfrm>
              <a:off x="5825261" y="4168622"/>
              <a:ext cx="185203" cy="116723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9" name="Oval 248"/>
            <p:cNvSpPr/>
            <p:nvPr userDrawn="1"/>
          </p:nvSpPr>
          <p:spPr>
            <a:xfrm>
              <a:off x="5934264" y="5335857"/>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0" name="Oval 249"/>
            <p:cNvSpPr/>
            <p:nvPr userDrawn="1"/>
          </p:nvSpPr>
          <p:spPr>
            <a:xfrm>
              <a:off x="5492967" y="6296881"/>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1" name="Oval 250"/>
            <p:cNvSpPr/>
            <p:nvPr userDrawn="1"/>
          </p:nvSpPr>
          <p:spPr>
            <a:xfrm>
              <a:off x="8290507" y="4419447"/>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2" name="Oval 251"/>
            <p:cNvSpPr/>
            <p:nvPr userDrawn="1"/>
          </p:nvSpPr>
          <p:spPr>
            <a:xfrm>
              <a:off x="8527100" y="4851075"/>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53" name="Straight Connector 252"/>
            <p:cNvCxnSpPr>
              <a:endCxn id="311" idx="3"/>
            </p:cNvCxnSpPr>
            <p:nvPr userDrawn="1"/>
          </p:nvCxnSpPr>
          <p:spPr>
            <a:xfrm flipV="1">
              <a:off x="8222093" y="4549529"/>
              <a:ext cx="90732" cy="24230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a:endCxn id="312" idx="2"/>
            </p:cNvCxnSpPr>
            <p:nvPr userDrawn="1"/>
          </p:nvCxnSpPr>
          <p:spPr>
            <a:xfrm>
              <a:off x="8244411" y="4845713"/>
              <a:ext cx="282689" cy="8156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55" name="Oval 254"/>
            <p:cNvSpPr/>
            <p:nvPr userDrawn="1"/>
          </p:nvSpPr>
          <p:spPr>
            <a:xfrm>
              <a:off x="10276961" y="5383969"/>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6" name="Oval 255"/>
            <p:cNvSpPr/>
            <p:nvPr userDrawn="1"/>
          </p:nvSpPr>
          <p:spPr>
            <a:xfrm>
              <a:off x="10554127" y="5063120"/>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7" name="Oval 256"/>
            <p:cNvSpPr/>
            <p:nvPr userDrawn="1"/>
          </p:nvSpPr>
          <p:spPr>
            <a:xfrm>
              <a:off x="10724290" y="5362422"/>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58" name="Straight Connector 257"/>
            <p:cNvCxnSpPr/>
            <p:nvPr userDrawn="1"/>
          </p:nvCxnSpPr>
          <p:spPr>
            <a:xfrm flipH="1" flipV="1">
              <a:off x="10098811" y="4778222"/>
              <a:ext cx="200468" cy="62806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flipV="1">
              <a:off x="10429361" y="5438622"/>
              <a:ext cx="294929" cy="2154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userDrawn="1"/>
          </p:nvCxnSpPr>
          <p:spPr>
            <a:xfrm flipV="1">
              <a:off x="10407043" y="5193202"/>
              <a:ext cx="169402" cy="21308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1" name="Oval 260"/>
            <p:cNvSpPr/>
            <p:nvPr userDrawn="1"/>
          </p:nvSpPr>
          <p:spPr>
            <a:xfrm>
              <a:off x="9796707" y="5395760"/>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62" name="Straight Connector 261"/>
            <p:cNvCxnSpPr/>
            <p:nvPr userDrawn="1"/>
          </p:nvCxnSpPr>
          <p:spPr>
            <a:xfrm flipV="1">
              <a:off x="9949107" y="5460169"/>
              <a:ext cx="327854" cy="1179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3" name="Oval 262"/>
            <p:cNvSpPr/>
            <p:nvPr userDrawn="1"/>
          </p:nvSpPr>
          <p:spPr>
            <a:xfrm>
              <a:off x="10242116" y="584819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64" name="Straight Connector 263"/>
            <p:cNvCxnSpPr/>
            <p:nvPr userDrawn="1"/>
          </p:nvCxnSpPr>
          <p:spPr>
            <a:xfrm flipH="1">
              <a:off x="10318316" y="5536369"/>
              <a:ext cx="34845" cy="31182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5" name="Oval 264"/>
            <p:cNvSpPr/>
            <p:nvPr userDrawn="1"/>
          </p:nvSpPr>
          <p:spPr>
            <a:xfrm>
              <a:off x="10632569" y="5776459"/>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66" name="Straight Connector 265"/>
            <p:cNvCxnSpPr/>
            <p:nvPr userDrawn="1"/>
          </p:nvCxnSpPr>
          <p:spPr>
            <a:xfrm>
              <a:off x="10407043" y="5514051"/>
              <a:ext cx="247844" cy="28472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7" name="Oval 266"/>
            <p:cNvSpPr/>
            <p:nvPr userDrawn="1"/>
          </p:nvSpPr>
          <p:spPr>
            <a:xfrm>
              <a:off x="11104872" y="6132360"/>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8" name="Oval 267"/>
            <p:cNvSpPr/>
            <p:nvPr userDrawn="1"/>
          </p:nvSpPr>
          <p:spPr>
            <a:xfrm>
              <a:off x="10124561" y="6278410"/>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69" name="Straight Connector 268"/>
            <p:cNvCxnSpPr/>
            <p:nvPr userDrawn="1"/>
          </p:nvCxnSpPr>
          <p:spPr>
            <a:xfrm flipH="1">
              <a:off x="10200761" y="6000597"/>
              <a:ext cx="117555" cy="27781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userDrawn="1"/>
          </p:nvCxnSpPr>
          <p:spPr>
            <a:xfrm>
              <a:off x="10762651" y="5906541"/>
              <a:ext cx="364539" cy="24813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1" name="Oval 270"/>
            <p:cNvSpPr/>
            <p:nvPr userDrawn="1"/>
          </p:nvSpPr>
          <p:spPr>
            <a:xfrm>
              <a:off x="9846395" y="577199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72" name="Straight Connector 271"/>
            <p:cNvCxnSpPr/>
            <p:nvPr userDrawn="1"/>
          </p:nvCxnSpPr>
          <p:spPr>
            <a:xfrm flipH="1">
              <a:off x="9976477" y="5514051"/>
              <a:ext cx="322802" cy="28026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3" name="Oval 272"/>
            <p:cNvSpPr/>
            <p:nvPr userDrawn="1"/>
          </p:nvSpPr>
          <p:spPr>
            <a:xfrm>
              <a:off x="1336968" y="5485976"/>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74" name="Straight Connector 273"/>
            <p:cNvCxnSpPr>
              <a:cxnSpLocks/>
              <a:stCxn id="273" idx="2"/>
              <a:endCxn id="239" idx="4"/>
            </p:cNvCxnSpPr>
            <p:nvPr userDrawn="1"/>
          </p:nvCxnSpPr>
          <p:spPr>
            <a:xfrm flipH="1" flipV="1">
              <a:off x="617660" y="5371119"/>
              <a:ext cx="719308" cy="19105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a:cxnSpLocks/>
              <a:stCxn id="273" idx="6"/>
              <a:endCxn id="153" idx="2"/>
            </p:cNvCxnSpPr>
            <p:nvPr userDrawn="1"/>
          </p:nvCxnSpPr>
          <p:spPr>
            <a:xfrm>
              <a:off x="1489368" y="5562176"/>
              <a:ext cx="420254" cy="3519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a:cxnSpLocks/>
              <a:stCxn id="153" idx="7"/>
              <a:endCxn id="152" idx="3"/>
            </p:cNvCxnSpPr>
            <p:nvPr userDrawn="1"/>
          </p:nvCxnSpPr>
          <p:spPr>
            <a:xfrm flipV="1">
              <a:off x="2039704" y="5219075"/>
              <a:ext cx="542441" cy="32441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7" name="Oval 276"/>
            <p:cNvSpPr/>
            <p:nvPr userDrawn="1"/>
          </p:nvSpPr>
          <p:spPr>
            <a:xfrm>
              <a:off x="414238" y="5532285"/>
              <a:ext cx="152400" cy="152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78" name="Straight Connector 277"/>
            <p:cNvCxnSpPr>
              <a:cxnSpLocks/>
              <a:stCxn id="277" idx="0"/>
              <a:endCxn id="239" idx="4"/>
            </p:cNvCxnSpPr>
            <p:nvPr userDrawn="1"/>
          </p:nvCxnSpPr>
          <p:spPr>
            <a:xfrm flipV="1">
              <a:off x="490438" y="5371119"/>
              <a:ext cx="127222" cy="16116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9" name="Oval 278"/>
            <p:cNvSpPr/>
            <p:nvPr userDrawn="1"/>
          </p:nvSpPr>
          <p:spPr>
            <a:xfrm>
              <a:off x="11548641" y="5003475"/>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80" name="Straight Connector 279"/>
            <p:cNvCxnSpPr/>
            <p:nvPr userDrawn="1"/>
          </p:nvCxnSpPr>
          <p:spPr>
            <a:xfrm flipH="1">
              <a:off x="10706527" y="5079675"/>
              <a:ext cx="842114" cy="5964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1" name="Oval 280"/>
            <p:cNvSpPr/>
            <p:nvPr userDrawn="1"/>
          </p:nvSpPr>
          <p:spPr>
            <a:xfrm>
              <a:off x="11494666" y="5559640"/>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82" name="Straight Connector 281"/>
            <p:cNvCxnSpPr/>
            <p:nvPr userDrawn="1"/>
          </p:nvCxnSpPr>
          <p:spPr>
            <a:xfrm flipV="1">
              <a:off x="11574880" y="5160539"/>
              <a:ext cx="53975" cy="40376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3" name="Oval 282"/>
            <p:cNvSpPr/>
            <p:nvPr userDrawn="1"/>
          </p:nvSpPr>
          <p:spPr>
            <a:xfrm>
              <a:off x="11472441" y="3632825"/>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84" name="Oval 283"/>
            <p:cNvSpPr/>
            <p:nvPr userDrawn="1"/>
          </p:nvSpPr>
          <p:spPr>
            <a:xfrm>
              <a:off x="11418466" y="4188990"/>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85" name="Straight Connector 284"/>
            <p:cNvCxnSpPr/>
            <p:nvPr userDrawn="1"/>
          </p:nvCxnSpPr>
          <p:spPr>
            <a:xfrm flipV="1">
              <a:off x="11494666" y="3785225"/>
              <a:ext cx="53975" cy="40376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a:xfrm flipH="1" flipV="1">
              <a:off x="10937011" y="4168622"/>
              <a:ext cx="481455" cy="9656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userDrawn="1"/>
          </p:nvCxnSpPr>
          <p:spPr>
            <a:xfrm flipH="1">
              <a:off x="11111636" y="3709025"/>
              <a:ext cx="360805" cy="563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8" name="Oval 287"/>
            <p:cNvSpPr/>
            <p:nvPr userDrawn="1"/>
          </p:nvSpPr>
          <p:spPr>
            <a:xfrm>
              <a:off x="11447300" y="3104997"/>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89" name="Straight Connector 288"/>
            <p:cNvCxnSpPr/>
            <p:nvPr userDrawn="1"/>
          </p:nvCxnSpPr>
          <p:spPr>
            <a:xfrm flipH="1">
              <a:off x="10860811" y="3181197"/>
              <a:ext cx="586489" cy="149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0" name="Oval 289"/>
            <p:cNvSpPr/>
            <p:nvPr userDrawn="1"/>
          </p:nvSpPr>
          <p:spPr>
            <a:xfrm>
              <a:off x="11292038" y="2247747"/>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91" name="Straight Connector 290"/>
            <p:cNvCxnSpPr/>
            <p:nvPr userDrawn="1"/>
          </p:nvCxnSpPr>
          <p:spPr>
            <a:xfrm flipV="1">
              <a:off x="11241718" y="2400147"/>
              <a:ext cx="126520" cy="37474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2" name="Oval 291"/>
            <p:cNvSpPr/>
            <p:nvPr userDrawn="1"/>
          </p:nvSpPr>
          <p:spPr>
            <a:xfrm>
              <a:off x="11009593" y="1373035"/>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93" name="Oval 292"/>
            <p:cNvSpPr/>
            <p:nvPr userDrawn="1"/>
          </p:nvSpPr>
          <p:spPr>
            <a:xfrm>
              <a:off x="10955618" y="1929200"/>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294" name="Straight Connector 293"/>
            <p:cNvCxnSpPr/>
            <p:nvPr userDrawn="1"/>
          </p:nvCxnSpPr>
          <p:spPr>
            <a:xfrm flipV="1">
              <a:off x="11031818" y="1525435"/>
              <a:ext cx="53975" cy="40376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userDrawn="1"/>
          </p:nvCxnSpPr>
          <p:spPr>
            <a:xfrm flipV="1">
              <a:off x="9816236" y="2005400"/>
              <a:ext cx="1139382" cy="14392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96" name="Oval 295"/>
            <p:cNvSpPr/>
            <p:nvPr userDrawn="1"/>
          </p:nvSpPr>
          <p:spPr>
            <a:xfrm>
              <a:off x="11815847" y="1260755"/>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97" name="Oval 296"/>
            <p:cNvSpPr/>
            <p:nvPr userDrawn="1"/>
          </p:nvSpPr>
          <p:spPr>
            <a:xfrm>
              <a:off x="11611035" y="768197"/>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98" name="Oval 297"/>
            <p:cNvSpPr/>
            <p:nvPr userDrawn="1"/>
          </p:nvSpPr>
          <p:spPr>
            <a:xfrm>
              <a:off x="10694631" y="895197"/>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99" name="Oval 298"/>
            <p:cNvSpPr/>
            <p:nvPr userDrawn="1"/>
          </p:nvSpPr>
          <p:spPr>
            <a:xfrm>
              <a:off x="11025338" y="322399"/>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00" name="Oval 299"/>
            <p:cNvSpPr/>
            <p:nvPr userDrawn="1"/>
          </p:nvSpPr>
          <p:spPr>
            <a:xfrm>
              <a:off x="10276961" y="338129"/>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01" name="Oval 300"/>
            <p:cNvSpPr/>
            <p:nvPr userDrawn="1"/>
          </p:nvSpPr>
          <p:spPr>
            <a:xfrm>
              <a:off x="11831849" y="214160"/>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02" name="Straight Connector 301"/>
            <p:cNvCxnSpPr/>
            <p:nvPr userDrawn="1"/>
          </p:nvCxnSpPr>
          <p:spPr>
            <a:xfrm flipV="1">
              <a:off x="11161993" y="1336955"/>
              <a:ext cx="653854" cy="11228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userDrawn="1"/>
          </p:nvCxnSpPr>
          <p:spPr>
            <a:xfrm flipV="1">
              <a:off x="11139675" y="898279"/>
              <a:ext cx="493678" cy="49707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flipH="1" flipV="1">
              <a:off x="10824713" y="1025279"/>
              <a:ext cx="207198" cy="37007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userDrawn="1"/>
          </p:nvCxnSpPr>
          <p:spPr>
            <a:xfrm flipV="1">
              <a:off x="11687235" y="344242"/>
              <a:ext cx="166932" cy="42395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flipV="1">
              <a:off x="10824713" y="474799"/>
              <a:ext cx="276825" cy="4427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userDrawn="1"/>
          </p:nvCxnSpPr>
          <p:spPr>
            <a:xfrm flipH="1" flipV="1">
              <a:off x="10353161" y="490529"/>
              <a:ext cx="363788" cy="42698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8" name="Oval 307"/>
            <p:cNvSpPr/>
            <p:nvPr userDrawn="1"/>
          </p:nvSpPr>
          <p:spPr>
            <a:xfrm>
              <a:off x="11606840" y="1769721"/>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09" name="Straight Connector 308"/>
            <p:cNvCxnSpPr/>
            <p:nvPr userDrawn="1"/>
          </p:nvCxnSpPr>
          <p:spPr>
            <a:xfrm flipV="1">
              <a:off x="11422120" y="1899803"/>
              <a:ext cx="207038" cy="37026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flipH="1" flipV="1">
              <a:off x="11139675" y="1503117"/>
              <a:ext cx="489483" cy="28892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1" name="Oval 310"/>
            <p:cNvSpPr/>
            <p:nvPr userDrawn="1"/>
          </p:nvSpPr>
          <p:spPr>
            <a:xfrm>
              <a:off x="11679449" y="2581215"/>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12" name="Straight Connector 311"/>
            <p:cNvCxnSpPr/>
            <p:nvPr userDrawn="1"/>
          </p:nvCxnSpPr>
          <p:spPr>
            <a:xfrm>
              <a:off x="11422120" y="2377829"/>
              <a:ext cx="279647" cy="22570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13" name="Straight Connector 1412">
              <a:extLst>
                <a:ext uri="{FF2B5EF4-FFF2-40B4-BE49-F238E27FC236}">
                  <a16:creationId xmlns:a16="http://schemas.microsoft.com/office/drawing/2014/main" id="{EE59149F-59EE-7741-9F9D-8C96ADB80D41}"/>
                </a:ext>
              </a:extLst>
            </p:cNvPr>
            <p:cNvCxnSpPr>
              <a:cxnSpLocks/>
              <a:stCxn id="239" idx="7"/>
              <a:endCxn id="214" idx="3"/>
            </p:cNvCxnSpPr>
            <p:nvPr userDrawn="1"/>
          </p:nvCxnSpPr>
          <p:spPr>
            <a:xfrm flipV="1">
              <a:off x="671542" y="4977805"/>
              <a:ext cx="325334" cy="26323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17" name="Straight Connector 1416">
              <a:extLst>
                <a:ext uri="{FF2B5EF4-FFF2-40B4-BE49-F238E27FC236}">
                  <a16:creationId xmlns:a16="http://schemas.microsoft.com/office/drawing/2014/main" id="{F3F096F2-FC8A-544D-879F-74E931C65276}"/>
                </a:ext>
              </a:extLst>
            </p:cNvPr>
            <p:cNvCxnSpPr>
              <a:cxnSpLocks/>
              <a:stCxn id="179" idx="2"/>
              <a:endCxn id="180" idx="5"/>
            </p:cNvCxnSpPr>
            <p:nvPr userDrawn="1"/>
          </p:nvCxnSpPr>
          <p:spPr>
            <a:xfrm flipH="1" flipV="1">
              <a:off x="2880456" y="5907056"/>
              <a:ext cx="357431" cy="26076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13" name="Rectangle 312"/>
          <p:cNvSpPr/>
          <p:nvPr userDrawn="1"/>
        </p:nvSpPr>
        <p:spPr>
          <a:xfrm>
            <a:off x="0" y="40"/>
            <a:ext cx="121920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userDrawn="1">
            <p:ph type="ctrTitle"/>
          </p:nvPr>
        </p:nvSpPr>
        <p:spPr>
          <a:xfrm>
            <a:off x="1524000" y="1041440"/>
            <a:ext cx="9144000" cy="2387600"/>
          </a:xfrm>
        </p:spPr>
        <p:txBody>
          <a:bodyPr anchor="b"/>
          <a:lstStyle>
            <a:lvl1pPr algn="ctr">
              <a:defRPr sz="6000"/>
            </a:lvl1pPr>
          </a:lstStyle>
          <a:p>
            <a:r>
              <a:rPr lang="en-US"/>
              <a:t>Click to edit Master title style</a:t>
            </a:r>
          </a:p>
        </p:txBody>
      </p:sp>
      <p:sp>
        <p:nvSpPr>
          <p:cNvPr id="3" name="Subtitle 2"/>
          <p:cNvSpPr>
            <a:spLocks noGrp="1"/>
          </p:cNvSpPr>
          <p:nvPr userDrawn="1">
            <p:ph type="subTitle" idx="1"/>
          </p:nvPr>
        </p:nvSpPr>
        <p:spPr>
          <a:xfrm>
            <a:off x="1524000" y="3634159"/>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userDrawn="1">
            <p:ph type="dt" sz="half" idx="10"/>
          </p:nvPr>
        </p:nvSpPr>
        <p:spPr>
          <a:xfrm>
            <a:off x="400128" y="6226117"/>
            <a:ext cx="2743200" cy="365125"/>
          </a:xfrm>
          <a:prstGeom prst="rect">
            <a:avLst/>
          </a:prstGeom>
        </p:spPr>
        <p:txBody>
          <a:bodyPr/>
          <a:lstStyle/>
          <a:p>
            <a:fld id="{8F94BD4E-FF49-0043-8AD4-D4731F790A27}" type="datetimeFigureOut">
              <a:rPr lang="en-US" smtClean="0"/>
              <a:t>7/16/20</a:t>
            </a:fld>
            <a:endParaRPr lang="en-US"/>
          </a:p>
        </p:txBody>
      </p:sp>
      <p:sp>
        <p:nvSpPr>
          <p:cNvPr id="5" name="Footer Placeholder 4"/>
          <p:cNvSpPr>
            <a:spLocks noGrp="1"/>
          </p:cNvSpPr>
          <p:nvPr userDrawn="1">
            <p:ph type="ftr" sz="quarter" idx="11"/>
          </p:nvPr>
        </p:nvSpPr>
        <p:spPr>
          <a:xfrm>
            <a:off x="3543456" y="6226117"/>
            <a:ext cx="4114800" cy="365125"/>
          </a:xfrm>
        </p:spPr>
        <p:txBody>
          <a:bodyPr/>
          <a:lstStyle/>
          <a:p>
            <a:endParaRPr lang="en-US" dirty="0"/>
          </a:p>
        </p:txBody>
      </p:sp>
      <p:sp>
        <p:nvSpPr>
          <p:cNvPr id="6" name="Slide Number Placeholder 5"/>
          <p:cNvSpPr>
            <a:spLocks noGrp="1"/>
          </p:cNvSpPr>
          <p:nvPr userDrawn="1">
            <p:ph type="sldNum" sz="quarter" idx="12"/>
          </p:nvPr>
        </p:nvSpPr>
        <p:spPr>
          <a:xfrm>
            <a:off x="8969230" y="6104470"/>
            <a:ext cx="2743200" cy="365125"/>
          </a:xfrm>
        </p:spPr>
        <p:txBody>
          <a:bodyPr/>
          <a:lstStyle/>
          <a:p>
            <a:fld id="{759A3D2E-9C0D-FA4E-BF30-635828A14C4F}" type="slidenum">
              <a:rPr lang="en-US" smtClean="0"/>
              <a:t>‹#›</a:t>
            </a:fld>
            <a:endParaRPr lang="en-US"/>
          </a:p>
        </p:txBody>
      </p:sp>
    </p:spTree>
    <p:extLst>
      <p:ext uri="{BB962C8B-B14F-4D97-AF65-F5344CB8AC3E}">
        <p14:creationId xmlns:p14="http://schemas.microsoft.com/office/powerpoint/2010/main" val="362379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wo Content, 2 subhead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Placeholder 2"/>
          <p:cNvSpPr>
            <a:spLocks noGrp="1"/>
          </p:cNvSpPr>
          <p:nvPr>
            <p:ph sz="half" idx="1" hasCustomPrompt="1"/>
          </p:nvPr>
        </p:nvSpPr>
        <p:spPr>
          <a:xfrm>
            <a:off x="495300" y="1825626"/>
            <a:ext cx="5524500"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172200" y="1825626"/>
            <a:ext cx="5660572" cy="4079875"/>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381000" y="7386866"/>
            <a:ext cx="2743200" cy="365125"/>
          </a:xfrm>
          <a:prstGeom prst="rect">
            <a:avLst/>
          </a:prstGeom>
        </p:spPr>
        <p:txBody>
          <a:bodyPr/>
          <a:lstStyle/>
          <a:p>
            <a:fld id="{932E9F45-202C-9B49-8A22-BE127BEE04E2}" type="datetime1">
              <a:rPr lang="en-US" smtClean="0"/>
              <a:t>7/16/20</a:t>
            </a:fld>
            <a:endParaRPr lang="en-US"/>
          </a:p>
        </p:txBody>
      </p:sp>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p>
        </p:txBody>
      </p:sp>
      <p:sp>
        <p:nvSpPr>
          <p:cNvPr id="7" name="Slide Number Placeholder 6"/>
          <p:cNvSpPr>
            <a:spLocks noGrp="1"/>
          </p:cNvSpPr>
          <p:nvPr>
            <p:ph type="sldNum" sz="quarter" idx="12"/>
          </p:nvPr>
        </p:nvSpPr>
        <p:spPr/>
        <p:txBody>
          <a:bodyPr/>
          <a:lstStyle/>
          <a:p>
            <a:fld id="{3310D8EA-3107-4873-B9AB-DD7D3E79053A}" type="slidenum">
              <a:rPr lang="en-US" smtClean="0"/>
              <a:t>‹#›</a:t>
            </a:fld>
            <a:endParaRPr lang="en-US"/>
          </a:p>
        </p:txBody>
      </p:sp>
      <p:sp>
        <p:nvSpPr>
          <p:cNvPr id="9" name="Text Placeholder 2"/>
          <p:cNvSpPr>
            <a:spLocks noGrp="1"/>
          </p:cNvSpPr>
          <p:nvPr>
            <p:ph type="body" idx="13" hasCustomPrompt="1"/>
          </p:nvPr>
        </p:nvSpPr>
        <p:spPr>
          <a:xfrm>
            <a:off x="495301" y="1118283"/>
            <a:ext cx="5502275" cy="492125"/>
          </a:xfrm>
        </p:spPr>
        <p:txBody>
          <a:bodyPr anchor="t"/>
          <a:lstStyle>
            <a:lvl1pPr marL="0" indent="0">
              <a:buNone/>
              <a:defRPr sz="2260" b="0">
                <a:solidFill>
                  <a:schemeClr val="accent4"/>
                </a:solidFill>
              </a:defRPr>
            </a:lvl1pPr>
            <a:lvl2pPr marL="397442" indent="0">
              <a:buNone/>
              <a:defRPr sz="1739" b="1"/>
            </a:lvl2pPr>
            <a:lvl3pPr marL="794883" indent="0">
              <a:buNone/>
              <a:defRPr sz="1565" b="1"/>
            </a:lvl3pPr>
            <a:lvl4pPr marL="1192325" indent="0">
              <a:buNone/>
              <a:defRPr sz="1391" b="1"/>
            </a:lvl4pPr>
            <a:lvl5pPr marL="1589767" indent="0">
              <a:buNone/>
              <a:defRPr sz="1391" b="1"/>
            </a:lvl5pPr>
            <a:lvl6pPr marL="1987208" indent="0">
              <a:buNone/>
              <a:defRPr sz="1391" b="1"/>
            </a:lvl6pPr>
            <a:lvl7pPr marL="2384650" indent="0">
              <a:buNone/>
              <a:defRPr sz="1391" b="1"/>
            </a:lvl7pPr>
            <a:lvl8pPr marL="2782092" indent="0">
              <a:buNone/>
              <a:defRPr sz="1391" b="1"/>
            </a:lvl8pPr>
            <a:lvl9pPr marL="3179533" indent="0">
              <a:buNone/>
              <a:defRPr sz="1391" b="1"/>
            </a:lvl9pPr>
          </a:lstStyle>
          <a:p>
            <a:pPr lvl="0"/>
            <a:r>
              <a:rPr lang="en-US" dirty="0"/>
              <a:t>Short subhead</a:t>
            </a:r>
          </a:p>
        </p:txBody>
      </p:sp>
      <p:sp>
        <p:nvSpPr>
          <p:cNvPr id="10" name="Text Placeholder 4"/>
          <p:cNvSpPr>
            <a:spLocks noGrp="1"/>
          </p:cNvSpPr>
          <p:nvPr>
            <p:ph type="body" sz="quarter" idx="3" hasCustomPrompt="1"/>
          </p:nvPr>
        </p:nvSpPr>
        <p:spPr>
          <a:xfrm>
            <a:off x="6172200" y="1118283"/>
            <a:ext cx="5638800" cy="492125"/>
          </a:xfrm>
        </p:spPr>
        <p:txBody>
          <a:bodyPr anchor="t"/>
          <a:lstStyle>
            <a:lvl1pPr marL="0" indent="0">
              <a:buNone/>
              <a:defRPr sz="2260" b="0">
                <a:solidFill>
                  <a:schemeClr val="accent4"/>
                </a:solidFill>
              </a:defRPr>
            </a:lvl1pPr>
            <a:lvl2pPr marL="397442" indent="0">
              <a:buNone/>
              <a:defRPr sz="1739" b="1"/>
            </a:lvl2pPr>
            <a:lvl3pPr marL="794883" indent="0">
              <a:buNone/>
              <a:defRPr sz="1565" b="1"/>
            </a:lvl3pPr>
            <a:lvl4pPr marL="1192325" indent="0">
              <a:buNone/>
              <a:defRPr sz="1391" b="1"/>
            </a:lvl4pPr>
            <a:lvl5pPr marL="1589767" indent="0">
              <a:buNone/>
              <a:defRPr sz="1391" b="1"/>
            </a:lvl5pPr>
            <a:lvl6pPr marL="1987208" indent="0">
              <a:buNone/>
              <a:defRPr sz="1391" b="1"/>
            </a:lvl6pPr>
            <a:lvl7pPr marL="2384650" indent="0">
              <a:buNone/>
              <a:defRPr sz="1391" b="1"/>
            </a:lvl7pPr>
            <a:lvl8pPr marL="2782092" indent="0">
              <a:buNone/>
              <a:defRPr sz="1391" b="1"/>
            </a:lvl8pPr>
            <a:lvl9pPr marL="3179533" indent="0">
              <a:buNone/>
              <a:defRPr sz="1391" b="1"/>
            </a:lvl9pPr>
          </a:lstStyle>
          <a:p>
            <a:pPr lvl="0"/>
            <a:r>
              <a:rPr lang="en-US" dirty="0"/>
              <a:t>Short subhead</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9914" y="6136126"/>
            <a:ext cx="1667015" cy="523789"/>
          </a:xfrm>
          <a:prstGeom prst="rect">
            <a:avLst/>
          </a:prstGeom>
        </p:spPr>
      </p:pic>
    </p:spTree>
    <p:extLst>
      <p:ext uri="{BB962C8B-B14F-4D97-AF65-F5344CB8AC3E}">
        <p14:creationId xmlns:p14="http://schemas.microsoft.com/office/powerpoint/2010/main" val="1215365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Placeholder 2"/>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381000" y="7386866"/>
            <a:ext cx="2743200" cy="365125"/>
          </a:xfrm>
          <a:prstGeom prst="rect">
            <a:avLst/>
          </a:prstGeom>
        </p:spPr>
        <p:txBody>
          <a:bodyPr/>
          <a:lstStyle/>
          <a:p>
            <a:fld id="{F47D634C-B5A4-6A40-9F15-9A867C828214}" type="datetime1">
              <a:rPr lang="en-US" smtClean="0"/>
              <a:t>7/16/20</a:t>
            </a:fld>
            <a:endParaRPr lang="en-US"/>
          </a:p>
        </p:txBody>
      </p:sp>
      <p:sp>
        <p:nvSpPr>
          <p:cNvPr id="5" name="Footer Placeholder 4"/>
          <p:cNvSpPr>
            <a:spLocks noGrp="1"/>
          </p:cNvSpPr>
          <p:nvPr>
            <p:ph type="ftr" sz="quarter" idx="11"/>
          </p:nvPr>
        </p:nvSpPr>
        <p:spPr/>
        <p:txBody>
          <a:bodyPr/>
          <a:lstStyle/>
          <a:p>
            <a:r>
              <a:rPr lang="en-US"/>
              <a:t>Confidential property of Optum. Do not distribute or reproduce without express permission from Optum.</a:t>
            </a:r>
          </a:p>
        </p:txBody>
      </p:sp>
      <p:sp>
        <p:nvSpPr>
          <p:cNvPr id="6" name="Slide Number Placeholder 5"/>
          <p:cNvSpPr>
            <a:spLocks noGrp="1"/>
          </p:cNvSpPr>
          <p:nvPr>
            <p:ph type="sldNum" sz="quarter" idx="12"/>
          </p:nvPr>
        </p:nvSpPr>
        <p:spPr/>
        <p:txBody>
          <a:bodyPr/>
          <a:lstStyle/>
          <a:p>
            <a:fld id="{3310D8EA-3107-4873-B9AB-DD7D3E79053A}" type="slidenum">
              <a:rPr lang="en-US" smtClean="0"/>
              <a:t>‹#›</a:t>
            </a:fld>
            <a:endParaRPr lang="en-US"/>
          </a:p>
        </p:txBody>
      </p:sp>
      <p:sp>
        <p:nvSpPr>
          <p:cNvPr id="8" name="Text Placeholder 7"/>
          <p:cNvSpPr>
            <a:spLocks noGrp="1"/>
          </p:cNvSpPr>
          <p:nvPr>
            <p:ph type="body" sz="quarter" idx="13" hasCustomPrompt="1"/>
          </p:nvPr>
        </p:nvSpPr>
        <p:spPr>
          <a:xfrm>
            <a:off x="495300" y="1118283"/>
            <a:ext cx="11315700" cy="492125"/>
          </a:xfrm>
        </p:spPr>
        <p:txBody>
          <a:bodyPr/>
          <a:lstStyle>
            <a:lvl1pPr>
              <a:defRPr sz="2260">
                <a:solidFill>
                  <a:schemeClr val="accent4"/>
                </a:solidFill>
              </a:defRPr>
            </a:lvl1pPr>
          </a:lstStyle>
          <a:p>
            <a:pPr lvl="0"/>
            <a:r>
              <a:rPr lang="en-US" dirty="0"/>
              <a:t>Use this space for one line subhead if needed | One line</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9914" y="6136126"/>
            <a:ext cx="1667015" cy="523789"/>
          </a:xfrm>
          <a:prstGeom prst="rect">
            <a:avLst/>
          </a:prstGeom>
        </p:spPr>
      </p:pic>
    </p:spTree>
    <p:extLst>
      <p:ext uri="{BB962C8B-B14F-4D97-AF65-F5344CB8AC3E}">
        <p14:creationId xmlns:p14="http://schemas.microsoft.com/office/powerpoint/2010/main" val="18915619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Placeholder 2"/>
          <p:cNvSpPr>
            <a:spLocks noGrp="1"/>
          </p:cNvSpPr>
          <p:nvPr>
            <p:ph idx="1" hasCustomPrompt="1"/>
          </p:nvPr>
        </p:nvSpPr>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381000" y="7386866"/>
            <a:ext cx="2743200" cy="365125"/>
          </a:xfrm>
          <a:prstGeom prst="rect">
            <a:avLst/>
          </a:prstGeom>
        </p:spPr>
        <p:txBody>
          <a:bodyPr/>
          <a:lstStyle/>
          <a:p>
            <a:fld id="{F47D634C-B5A4-6A40-9F15-9A867C828214}" type="datetime1">
              <a:rPr lang="en-US" smtClean="0"/>
              <a:t>7/16/20</a:t>
            </a:fld>
            <a:endParaRPr lang="en-US"/>
          </a:p>
        </p:txBody>
      </p:sp>
      <p:sp>
        <p:nvSpPr>
          <p:cNvPr id="5" name="Footer Placeholder 4"/>
          <p:cNvSpPr>
            <a:spLocks noGrp="1"/>
          </p:cNvSpPr>
          <p:nvPr>
            <p:ph type="ftr" sz="quarter" idx="11"/>
          </p:nvPr>
        </p:nvSpPr>
        <p:spPr/>
        <p:txBody>
          <a:bodyPr/>
          <a:lstStyle/>
          <a:p>
            <a:r>
              <a:rPr lang="en-US"/>
              <a:t>Confidential property of Optum. Do not distribute or reproduce without express permission from Optum.</a:t>
            </a:r>
          </a:p>
        </p:txBody>
      </p:sp>
      <p:sp>
        <p:nvSpPr>
          <p:cNvPr id="6" name="Slide Number Placeholder 5"/>
          <p:cNvSpPr>
            <a:spLocks noGrp="1"/>
          </p:cNvSpPr>
          <p:nvPr>
            <p:ph type="sldNum" sz="quarter" idx="12"/>
          </p:nvPr>
        </p:nvSpPr>
        <p:spPr/>
        <p:txBody>
          <a:bodyPr/>
          <a:lstStyle/>
          <a:p>
            <a:fld id="{3310D8EA-3107-4873-B9AB-DD7D3E79053A}" type="slidenum">
              <a:rPr lang="en-US" smtClean="0"/>
              <a:t>‹#›</a:t>
            </a:fld>
            <a:endParaRPr lang="en-US"/>
          </a:p>
        </p:txBody>
      </p:sp>
    </p:spTree>
    <p:extLst>
      <p:ext uri="{BB962C8B-B14F-4D97-AF65-F5344CB8AC3E}">
        <p14:creationId xmlns:p14="http://schemas.microsoft.com/office/powerpoint/2010/main" val="155996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2 Column | Type insightful headline in sentence case | One line</a:t>
            </a:r>
          </a:p>
        </p:txBody>
      </p:sp>
      <p:sp>
        <p:nvSpPr>
          <p:cNvPr id="3" name="Date Placeholder 2"/>
          <p:cNvSpPr>
            <a:spLocks noGrp="1"/>
          </p:cNvSpPr>
          <p:nvPr>
            <p:ph type="dt" sz="half" idx="10"/>
          </p:nvPr>
        </p:nvSpPr>
        <p:spPr/>
        <p:txBody>
          <a:bodyPr/>
          <a:lstStyle/>
          <a:p>
            <a:fld id="{7CDF68E2-839F-6C4B-BC8D-7D42D0F25DFD}" type="datetime1">
              <a:rPr lang="en-US" smtClean="0"/>
              <a:t>7/16/20</a:t>
            </a:fld>
            <a:endParaRPr lang="en-US"/>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p>
        </p:txBody>
      </p:sp>
      <p:sp>
        <p:nvSpPr>
          <p:cNvPr id="5" name="Slide Number Placeholder 4"/>
          <p:cNvSpPr>
            <a:spLocks noGrp="1"/>
          </p:cNvSpPr>
          <p:nvPr>
            <p:ph type="sldNum" sz="quarter" idx="12"/>
          </p:nvPr>
        </p:nvSpPr>
        <p:spPr/>
        <p:txBody>
          <a:bodyPr/>
          <a:lstStyle/>
          <a:p>
            <a:fld id="{3310D8EA-3107-4873-B9AB-DD7D3E79053A}" type="slidenum">
              <a:rPr lang="en-US" smtClean="0"/>
              <a:t>‹#›</a:t>
            </a:fld>
            <a:endParaRPr lang="en-US"/>
          </a:p>
        </p:txBody>
      </p:sp>
      <p:sp>
        <p:nvSpPr>
          <p:cNvPr id="6" name="Text Placeholder 7"/>
          <p:cNvSpPr>
            <a:spLocks noGrp="1"/>
          </p:cNvSpPr>
          <p:nvPr>
            <p:ph type="body" sz="quarter" idx="13" hasCustomPrompt="1"/>
          </p:nvPr>
        </p:nvSpPr>
        <p:spPr>
          <a:xfrm>
            <a:off x="495299" y="1118284"/>
            <a:ext cx="11315701" cy="492125"/>
          </a:xfrm>
        </p:spPr>
        <p:txBody>
          <a:bodyPr/>
          <a:lstStyle>
            <a:lvl1pPr>
              <a:defRPr sz="2260">
                <a:solidFill>
                  <a:schemeClr val="accent4"/>
                </a:solidFill>
              </a:defRPr>
            </a:lvl1pPr>
          </a:lstStyle>
          <a:p>
            <a:pPr lvl="0"/>
            <a:r>
              <a:rPr lang="en-US" dirty="0"/>
              <a:t>Use this space for one line subhead if needed | One line</a:t>
            </a:r>
          </a:p>
        </p:txBody>
      </p:sp>
      <p:sp>
        <p:nvSpPr>
          <p:cNvPr id="8" name="Text Placeholder 7"/>
          <p:cNvSpPr>
            <a:spLocks noGrp="1"/>
          </p:cNvSpPr>
          <p:nvPr>
            <p:ph type="body" sz="quarter" idx="14" hasCustomPrompt="1"/>
          </p:nvPr>
        </p:nvSpPr>
        <p:spPr>
          <a:xfrm>
            <a:off x="495299" y="1828802"/>
            <a:ext cx="5486400" cy="663575"/>
          </a:xfrm>
          <a:solidFill>
            <a:schemeClr val="tx2"/>
          </a:solidFill>
        </p:spPr>
        <p:txBody>
          <a:bodyPr lIns="137160" anchor="ctr"/>
          <a:lstStyle>
            <a:lvl1pPr algn="l">
              <a:lnSpc>
                <a:spcPct val="90000"/>
              </a:lnSpc>
              <a:spcBef>
                <a:spcPts val="0"/>
              </a:spcBef>
              <a:spcAft>
                <a:spcPts val="0"/>
              </a:spcAft>
              <a:defRPr sz="1565">
                <a:solidFill>
                  <a:schemeClr val="bg1"/>
                </a:solidFill>
              </a:defRPr>
            </a:lvl1pPr>
          </a:lstStyle>
          <a:p>
            <a:pPr lvl="0"/>
            <a:r>
              <a:rPr lang="en-US" dirty="0"/>
              <a:t>Header</a:t>
            </a:r>
          </a:p>
        </p:txBody>
      </p:sp>
      <p:sp>
        <p:nvSpPr>
          <p:cNvPr id="28" name="Text Placeholder 7"/>
          <p:cNvSpPr>
            <a:spLocks noGrp="1"/>
          </p:cNvSpPr>
          <p:nvPr>
            <p:ph type="body" sz="quarter" idx="16" hasCustomPrompt="1"/>
          </p:nvPr>
        </p:nvSpPr>
        <p:spPr>
          <a:xfrm>
            <a:off x="6313712" y="1828799"/>
            <a:ext cx="5486400" cy="663575"/>
          </a:xfrm>
          <a:solidFill>
            <a:schemeClr val="accent2"/>
          </a:solidFill>
        </p:spPr>
        <p:txBody>
          <a:bodyPr lIns="137160" anchor="ctr"/>
          <a:lstStyle>
            <a:lvl1pPr>
              <a:lnSpc>
                <a:spcPct val="90000"/>
              </a:lnSpc>
              <a:spcBef>
                <a:spcPts val="0"/>
              </a:spcBef>
              <a:spcAft>
                <a:spcPts val="0"/>
              </a:spcAft>
              <a:defRPr sz="1565">
                <a:solidFill>
                  <a:schemeClr val="bg1"/>
                </a:solidFill>
              </a:defRPr>
            </a:lvl1pPr>
          </a:lstStyle>
          <a:p>
            <a:pPr lvl="0"/>
            <a:r>
              <a:rPr lang="en-US" dirty="0"/>
              <a:t>Header</a:t>
            </a:r>
          </a:p>
        </p:txBody>
      </p:sp>
      <p:sp>
        <p:nvSpPr>
          <p:cNvPr id="31" name="Text Placeholder 7"/>
          <p:cNvSpPr>
            <a:spLocks noGrp="1"/>
          </p:cNvSpPr>
          <p:nvPr>
            <p:ph type="body" sz="quarter" idx="19" hasCustomPrompt="1"/>
          </p:nvPr>
        </p:nvSpPr>
        <p:spPr>
          <a:xfrm>
            <a:off x="495299" y="2492373"/>
            <a:ext cx="5486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565">
                <a:solidFill>
                  <a:schemeClr val="tx1"/>
                </a:solidFill>
              </a:defRPr>
            </a:lvl1pPr>
          </a:lstStyle>
          <a:p>
            <a:pPr lvl="0"/>
            <a:r>
              <a:rPr lang="en-US" dirty="0"/>
              <a:t>Text – add bullet if needed</a:t>
            </a:r>
          </a:p>
        </p:txBody>
      </p:sp>
      <p:sp>
        <p:nvSpPr>
          <p:cNvPr id="33" name="Text Placeholder 7"/>
          <p:cNvSpPr>
            <a:spLocks noGrp="1"/>
          </p:cNvSpPr>
          <p:nvPr>
            <p:ph type="body" sz="quarter" idx="21" hasCustomPrompt="1"/>
          </p:nvPr>
        </p:nvSpPr>
        <p:spPr>
          <a:xfrm>
            <a:off x="6313712" y="2492373"/>
            <a:ext cx="5486400" cy="3413128"/>
          </a:xfrm>
          <a:solidFill>
            <a:schemeClr val="accent3">
              <a:lumMod val="20000"/>
              <a:lumOff val="80000"/>
            </a:schemeClr>
          </a:solidFill>
        </p:spPr>
        <p:txBody>
          <a:bodyPr lIns="137160" tIns="137160" anchor="t"/>
          <a:lstStyle>
            <a:lvl1pPr marL="0" indent="0" algn="l">
              <a:lnSpc>
                <a:spcPct val="90000"/>
              </a:lnSpc>
              <a:spcBef>
                <a:spcPts val="0"/>
              </a:spcBef>
              <a:spcAft>
                <a:spcPts val="0"/>
              </a:spcAft>
              <a:buFont typeface="Arial" panose="020B0604020202020204" pitchFamily="34" charset="0"/>
              <a:buNone/>
              <a:defRPr sz="1565">
                <a:solidFill>
                  <a:schemeClr val="tx1"/>
                </a:solidFill>
              </a:defRPr>
            </a:lvl1pPr>
          </a:lstStyle>
          <a:p>
            <a:pPr lvl="0"/>
            <a:r>
              <a:rPr lang="en-US" dirty="0"/>
              <a:t>Text – add bullet if needed</a:t>
            </a:r>
          </a:p>
        </p:txBody>
      </p:sp>
    </p:spTree>
    <p:extLst>
      <p:ext uri="{BB962C8B-B14F-4D97-AF65-F5344CB8AC3E}">
        <p14:creationId xmlns:p14="http://schemas.microsoft.com/office/powerpoint/2010/main" val="3301619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3985" y="239002"/>
            <a:ext cx="11288111" cy="769992"/>
          </a:xfrm>
        </p:spPr>
        <p:txBody>
          <a:bodyPr/>
          <a:lstStyle>
            <a:lvl1pPr>
              <a:defRPr b="1">
                <a:latin typeface="Arial" charset="0"/>
                <a:ea typeface="Arial" charset="0"/>
                <a:cs typeface="Arial" charset="0"/>
              </a:defRPr>
            </a:lvl1pPr>
          </a:lstStyle>
          <a:p>
            <a:r>
              <a:rPr lang="en-US"/>
              <a:t>Click to edit Master title style</a:t>
            </a:r>
            <a:endParaRPr lang="en-US" dirty="0"/>
          </a:p>
        </p:txBody>
      </p:sp>
      <p:sp>
        <p:nvSpPr>
          <p:cNvPr id="3" name="Content Placeholder 2"/>
          <p:cNvSpPr>
            <a:spLocks noGrp="1"/>
          </p:cNvSpPr>
          <p:nvPr>
            <p:ph idx="1"/>
          </p:nvPr>
        </p:nvSpPr>
        <p:spPr>
          <a:xfrm>
            <a:off x="493984" y="1397384"/>
            <a:ext cx="11288111" cy="4738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59A3D2E-9C0D-FA4E-BF30-635828A14C4F}" type="slidenum">
              <a:rPr lang="en-US" smtClean="0"/>
              <a:t>‹#›</a:t>
            </a:fld>
            <a:endParaRPr lang="en-US"/>
          </a:p>
        </p:txBody>
      </p:sp>
      <p:cxnSp>
        <p:nvCxnSpPr>
          <p:cNvPr id="10" name="Straight Connector 9"/>
          <p:cNvCxnSpPr>
            <a:cxnSpLocks/>
          </p:cNvCxnSpPr>
          <p:nvPr userDrawn="1"/>
        </p:nvCxnSpPr>
        <p:spPr>
          <a:xfrm>
            <a:off x="493984" y="1187176"/>
            <a:ext cx="11288111"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9914" y="6136126"/>
            <a:ext cx="1667015" cy="523789"/>
          </a:xfrm>
          <a:prstGeom prst="rect">
            <a:avLst/>
          </a:prstGeom>
        </p:spPr>
      </p:pic>
    </p:spTree>
    <p:extLst>
      <p:ext uri="{BB962C8B-B14F-4D97-AF65-F5344CB8AC3E}">
        <p14:creationId xmlns:p14="http://schemas.microsoft.com/office/powerpoint/2010/main" val="243877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8F94BD4E-FF49-0043-8AD4-D4731F790A27}" type="datetimeFigureOut">
              <a:rPr lang="en-US" smtClean="0"/>
              <a:t>7/16/20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9A3D2E-9C0D-FA4E-BF30-635828A14C4F}" type="slidenum">
              <a:rPr lang="en-US" smtClean="0"/>
              <a:t>‹#›</a:t>
            </a:fld>
            <a:endParaRPr lang="en-US"/>
          </a:p>
        </p:txBody>
      </p:sp>
    </p:spTree>
    <p:extLst>
      <p:ext uri="{BB962C8B-B14F-4D97-AF65-F5344CB8AC3E}">
        <p14:creationId xmlns:p14="http://schemas.microsoft.com/office/powerpoint/2010/main" val="14457557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8F94BD4E-FF49-0043-8AD4-D4731F790A27}" type="datetimeFigureOut">
              <a:rPr lang="en-US" smtClean="0"/>
              <a:t>7/16/20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9A3D2E-9C0D-FA4E-BF30-635828A14C4F}" type="slidenum">
              <a:rPr lang="en-US" smtClean="0"/>
              <a:t>‹#›</a:t>
            </a:fld>
            <a:endParaRPr lang="en-US"/>
          </a:p>
        </p:txBody>
      </p:sp>
      <p:cxnSp>
        <p:nvCxnSpPr>
          <p:cNvPr id="11" name="Straight Connector 10"/>
          <p:cNvCxnSpPr/>
          <p:nvPr userDrawn="1"/>
        </p:nvCxnSpPr>
        <p:spPr>
          <a:xfrm>
            <a:off x="630619" y="1334322"/>
            <a:ext cx="11077903"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9914" y="6136126"/>
            <a:ext cx="1667015" cy="523789"/>
          </a:xfrm>
          <a:prstGeom prst="rect">
            <a:avLst/>
          </a:prstGeom>
        </p:spPr>
      </p:pic>
    </p:spTree>
    <p:extLst>
      <p:ext uri="{BB962C8B-B14F-4D97-AF65-F5344CB8AC3E}">
        <p14:creationId xmlns:p14="http://schemas.microsoft.com/office/powerpoint/2010/main" val="38802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8200" y="188914"/>
            <a:ext cx="10515600" cy="755224"/>
          </a:xfrm>
        </p:spPr>
        <p:txBody>
          <a:bodyPr/>
          <a:lstStyle/>
          <a:p>
            <a:r>
              <a:rPr lang="en-US"/>
              <a:t>Click to edit Master title style</a:t>
            </a:r>
          </a:p>
        </p:txBody>
      </p:sp>
      <p:sp>
        <p:nvSpPr>
          <p:cNvPr id="3" name="Text Placeholder 2"/>
          <p:cNvSpPr>
            <a:spLocks noGrp="1"/>
          </p:cNvSpPr>
          <p:nvPr>
            <p:ph type="body" idx="1"/>
          </p:nvPr>
        </p:nvSpPr>
        <p:spPr>
          <a:xfrm>
            <a:off x="839788" y="1201802"/>
            <a:ext cx="5157787" cy="47025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1824613"/>
            <a:ext cx="5157787" cy="4365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0612" y="1218803"/>
            <a:ext cx="5183188" cy="45325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1824613"/>
            <a:ext cx="5183188" cy="4365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9A3D2E-9C0D-FA4E-BF30-635828A14C4F}" type="slidenum">
              <a:rPr lang="en-US" smtClean="0"/>
              <a:t>‹#›</a:t>
            </a:fld>
            <a:endParaRPr lang="en-US"/>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9914" y="6136126"/>
            <a:ext cx="1667015" cy="523789"/>
          </a:xfrm>
          <a:prstGeom prst="rect">
            <a:avLst/>
          </a:prstGeom>
        </p:spPr>
      </p:pic>
      <p:cxnSp>
        <p:nvCxnSpPr>
          <p:cNvPr id="14" name="Straight Connector 13"/>
          <p:cNvCxnSpPr/>
          <p:nvPr userDrawn="1"/>
        </p:nvCxnSpPr>
        <p:spPr>
          <a:xfrm>
            <a:off x="633248" y="1049242"/>
            <a:ext cx="11077903"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7517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93985" y="239002"/>
            <a:ext cx="11288111" cy="667964"/>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9A3D2E-9C0D-FA4E-BF30-635828A14C4F}" type="slidenum">
              <a:rPr lang="en-US" smtClean="0"/>
              <a:t>‹#›</a:t>
            </a:fld>
            <a:endParaRPr lang="en-US"/>
          </a:p>
        </p:txBody>
      </p:sp>
      <p:cxnSp>
        <p:nvCxnSpPr>
          <p:cNvPr id="9" name="Straight Connector 8"/>
          <p:cNvCxnSpPr>
            <a:cxnSpLocks/>
          </p:cNvCxnSpPr>
          <p:nvPr userDrawn="1"/>
        </p:nvCxnSpPr>
        <p:spPr>
          <a:xfrm>
            <a:off x="493985" y="1074127"/>
            <a:ext cx="11288110"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9914" y="6136126"/>
            <a:ext cx="1667015" cy="523789"/>
          </a:xfrm>
          <a:prstGeom prst="rect">
            <a:avLst/>
          </a:prstGeom>
        </p:spPr>
      </p:pic>
    </p:spTree>
    <p:extLst>
      <p:ext uri="{BB962C8B-B14F-4D97-AF65-F5344CB8AC3E}">
        <p14:creationId xmlns:p14="http://schemas.microsoft.com/office/powerpoint/2010/main" val="723004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9A3D2E-9C0D-FA4E-BF30-635828A14C4F}" type="slidenum">
              <a:rPr lang="en-US" smtClean="0"/>
              <a:t>‹#›</a:t>
            </a:fld>
            <a:endParaRPr lang="en-US"/>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9914" y="6136126"/>
            <a:ext cx="1667015" cy="523789"/>
          </a:xfrm>
          <a:prstGeom prst="rect">
            <a:avLst/>
          </a:prstGeom>
        </p:spPr>
      </p:pic>
    </p:spTree>
    <p:extLst>
      <p:ext uri="{BB962C8B-B14F-4D97-AF65-F5344CB8AC3E}">
        <p14:creationId xmlns:p14="http://schemas.microsoft.com/office/powerpoint/2010/main" val="1066291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52826" y="316173"/>
            <a:ext cx="11360800" cy="763600"/>
          </a:xfrm>
          <a:prstGeom prst="rect">
            <a:avLst/>
          </a:prstGeom>
        </p:spPr>
        <p:txBody>
          <a:bodyPr wrap="square" lIns="91425" tIns="91425" rIns="91425" bIns="91425" anchor="t"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r>
              <a:rPr lang="en-US"/>
              <a:t>Click to edit Master title style</a:t>
            </a:r>
            <a:endParaRPr/>
          </a:p>
        </p:txBody>
      </p:sp>
      <p:sp>
        <p:nvSpPr>
          <p:cNvPr id="18" name="Shape 18"/>
          <p:cNvSpPr txBox="1">
            <a:spLocks noGrp="1"/>
          </p:cNvSpPr>
          <p:nvPr>
            <p:ph type="body" idx="1"/>
          </p:nvPr>
        </p:nvSpPr>
        <p:spPr>
          <a:xfrm>
            <a:off x="415600" y="1334274"/>
            <a:ext cx="11360800" cy="4757559"/>
          </a:xfrm>
          <a:prstGeom prst="rect">
            <a:avLst/>
          </a:prstGeom>
        </p:spPr>
        <p:txBody>
          <a:bodyPr wrap="square" lIns="91425" tIns="91425" rIns="91425" bIns="91425" anchor="t"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pPr lvl="0"/>
            <a:r>
              <a:rPr lang="en-US"/>
              <a:t>Click to edit Master text styles</a:t>
            </a:r>
          </a:p>
        </p:txBody>
      </p:sp>
      <p:sp>
        <p:nvSpPr>
          <p:cNvPr id="19" name="Shape 19"/>
          <p:cNvSpPr txBox="1">
            <a:spLocks noGrp="1"/>
          </p:cNvSpPr>
          <p:nvPr>
            <p:ph type="sldNum" idx="12"/>
          </p:nvPr>
        </p:nvSpPr>
        <p:spPr>
          <a:xfrm>
            <a:off x="11044800" y="6091834"/>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9914" y="6136126"/>
            <a:ext cx="1667015" cy="523789"/>
          </a:xfrm>
          <a:prstGeom prst="rect">
            <a:avLst/>
          </a:prstGeom>
        </p:spPr>
      </p:pic>
      <p:cxnSp>
        <p:nvCxnSpPr>
          <p:cNvPr id="9" name="Straight Connector 8"/>
          <p:cNvCxnSpPr/>
          <p:nvPr userDrawn="1"/>
        </p:nvCxnSpPr>
        <p:spPr>
          <a:xfrm>
            <a:off x="452826" y="1217595"/>
            <a:ext cx="11077903"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9040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Type insightful headline in sentence case | One line</a:t>
            </a:r>
          </a:p>
        </p:txBody>
      </p:sp>
      <p:sp>
        <p:nvSpPr>
          <p:cNvPr id="3" name="Content Placeholder 2"/>
          <p:cNvSpPr>
            <a:spLocks noGrp="1"/>
          </p:cNvSpPr>
          <p:nvPr>
            <p:ph idx="1" hasCustomPrompt="1"/>
          </p:nvPr>
        </p:nvSpPr>
        <p:spPr>
          <a:xfrm>
            <a:off x="522889" y="1919805"/>
            <a:ext cx="11288111" cy="4177589"/>
          </a:xfrm>
        </p:spPr>
        <p:txBody>
          <a:bodyPr/>
          <a:lstStyle>
            <a:lvl1pPr>
              <a:defRPr/>
            </a:lvl1pPr>
          </a:lstStyle>
          <a:p>
            <a:pPr lvl="0"/>
            <a:r>
              <a:rPr lang="en-US" dirty="0"/>
              <a:t>Click to type text. To change text formatting (approved color, size, bullets),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381000" y="7386866"/>
            <a:ext cx="2743200" cy="365125"/>
          </a:xfrm>
          <a:prstGeom prst="rect">
            <a:avLst/>
          </a:prstGeom>
        </p:spPr>
        <p:txBody>
          <a:bodyPr/>
          <a:lstStyle/>
          <a:p>
            <a:fld id="{F47D634C-B5A4-6A40-9F15-9A867C828214}" type="datetime1">
              <a:rPr lang="en-US" smtClean="0"/>
              <a:t>7/16/20</a:t>
            </a:fld>
            <a:endParaRPr lang="en-US"/>
          </a:p>
        </p:txBody>
      </p:sp>
      <p:sp>
        <p:nvSpPr>
          <p:cNvPr id="5" name="Footer Placeholder 4"/>
          <p:cNvSpPr>
            <a:spLocks noGrp="1"/>
          </p:cNvSpPr>
          <p:nvPr>
            <p:ph type="ftr" sz="quarter" idx="11"/>
          </p:nvPr>
        </p:nvSpPr>
        <p:spPr/>
        <p:txBody>
          <a:bodyPr/>
          <a:lstStyle/>
          <a:p>
            <a:r>
              <a:rPr lang="en-US"/>
              <a:t>Confidential property of Optum. Do not distribute or reproduce without express permission from Optum.</a:t>
            </a:r>
          </a:p>
        </p:txBody>
      </p:sp>
      <p:sp>
        <p:nvSpPr>
          <p:cNvPr id="6" name="Slide Number Placeholder 5"/>
          <p:cNvSpPr>
            <a:spLocks noGrp="1"/>
          </p:cNvSpPr>
          <p:nvPr>
            <p:ph type="sldNum" sz="quarter" idx="12"/>
          </p:nvPr>
        </p:nvSpPr>
        <p:spPr/>
        <p:txBody>
          <a:bodyPr/>
          <a:lstStyle/>
          <a:p>
            <a:fld id="{3310D8EA-3107-4873-B9AB-DD7D3E79053A}" type="slidenum">
              <a:rPr lang="en-US" smtClean="0"/>
              <a:t>‹#›</a:t>
            </a:fld>
            <a:endParaRPr lang="en-US"/>
          </a:p>
        </p:txBody>
      </p:sp>
      <p:sp>
        <p:nvSpPr>
          <p:cNvPr id="8" name="Text Placeholder 7"/>
          <p:cNvSpPr>
            <a:spLocks noGrp="1"/>
          </p:cNvSpPr>
          <p:nvPr>
            <p:ph type="body" sz="quarter" idx="13" hasCustomPrompt="1"/>
          </p:nvPr>
        </p:nvSpPr>
        <p:spPr>
          <a:xfrm>
            <a:off x="495300" y="1118283"/>
            <a:ext cx="11315700" cy="492125"/>
          </a:xfrm>
        </p:spPr>
        <p:txBody>
          <a:bodyPr/>
          <a:lstStyle>
            <a:lvl1pPr marL="0" indent="0">
              <a:buNone/>
              <a:defRPr sz="2260">
                <a:solidFill>
                  <a:schemeClr val="accent4"/>
                </a:solidFill>
              </a:defRPr>
            </a:lvl1pPr>
          </a:lstStyle>
          <a:p>
            <a:pPr lvl="0"/>
            <a:r>
              <a:rPr lang="en-US" dirty="0"/>
              <a:t>Use this space for one line subhead if needed | One line</a:t>
            </a:r>
          </a:p>
        </p:txBody>
      </p:sp>
      <p:cxnSp>
        <p:nvCxnSpPr>
          <p:cNvPr id="12" name="Straight Connector 11"/>
          <p:cNvCxnSpPr/>
          <p:nvPr userDrawn="1"/>
        </p:nvCxnSpPr>
        <p:spPr>
          <a:xfrm>
            <a:off x="627992" y="1739886"/>
            <a:ext cx="11077903"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9914" y="6136126"/>
            <a:ext cx="1667015" cy="523789"/>
          </a:xfrm>
          <a:prstGeom prst="rect">
            <a:avLst/>
          </a:prstGeom>
        </p:spPr>
      </p:pic>
    </p:spTree>
    <p:extLst>
      <p:ext uri="{BB962C8B-B14F-4D97-AF65-F5344CB8AC3E}">
        <p14:creationId xmlns:p14="http://schemas.microsoft.com/office/powerpoint/2010/main" val="497588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3985" y="239002"/>
            <a:ext cx="11288111" cy="93815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93984" y="1512504"/>
            <a:ext cx="11288111" cy="46236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Optum Advanced Technology Collaborative - Confidential</a:t>
            </a:r>
          </a:p>
        </p:txBody>
      </p:sp>
      <p:sp>
        <p:nvSpPr>
          <p:cNvPr id="6" name="Slide Number Placeholder 5"/>
          <p:cNvSpPr>
            <a:spLocks noGrp="1"/>
          </p:cNvSpPr>
          <p:nvPr>
            <p:ph type="sldNum" sz="quarter" idx="4"/>
          </p:nvPr>
        </p:nvSpPr>
        <p:spPr>
          <a:xfrm>
            <a:off x="9038895" y="635634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A9680F-893B-3D4E-929A-808C6A9C8697}" type="slidenum">
              <a:rPr lang="en-US" smtClean="0"/>
              <a:pPr/>
              <a:t>‹#›</a:t>
            </a:fld>
            <a:endParaRPr lang="en-US" dirty="0"/>
          </a:p>
        </p:txBody>
      </p:sp>
    </p:spTree>
    <p:extLst>
      <p:ext uri="{BB962C8B-B14F-4D97-AF65-F5344CB8AC3E}">
        <p14:creationId xmlns:p14="http://schemas.microsoft.com/office/powerpoint/2010/main" val="14976508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b="1"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tif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hyperlink" Target="https://hubconnect.uhg.com/groups/graph-databases" TargetMode="External"/><Relationship Id="rId7"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hyperlink" Target="https://optum.aha.io/bookmarks/idea_grids/6577002559035096046" TargetMode="External"/><Relationship Id="rId5" Type="http://schemas.openxmlformats.org/officeDocument/2006/relationships/hyperlink" Target="https://optum.aha.io/products/AIGD" TargetMode="External"/><Relationship Id="rId4" Type="http://schemas.openxmlformats.org/officeDocument/2006/relationships/hyperlink" Target="https://new-wiki.optum.com/display/ATC/Graph+Stores"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tiff"/><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tiff"/><Relationship Id="rId4" Type="http://schemas.openxmlformats.org/officeDocument/2006/relationships/image" Target="../media/image9.png"/><Relationship Id="rId9" Type="http://schemas.openxmlformats.org/officeDocument/2006/relationships/image" Target="../media/image14.tiff"/></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tiff"/><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jpe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Graph Technologies for Healthcare</a:t>
            </a:r>
          </a:p>
        </p:txBody>
      </p:sp>
      <p:sp>
        <p:nvSpPr>
          <p:cNvPr id="4" name="Subtitle 2">
            <a:extLst>
              <a:ext uri="{FF2B5EF4-FFF2-40B4-BE49-F238E27FC236}">
                <a16:creationId xmlns:a16="http://schemas.microsoft.com/office/drawing/2014/main" id="{FAEE97D2-5B5F-894A-A1D5-DCC1A9915351}"/>
              </a:ext>
            </a:extLst>
          </p:cNvPr>
          <p:cNvSpPr txBox="1">
            <a:spLocks/>
          </p:cNvSpPr>
          <p:nvPr/>
        </p:nvSpPr>
        <p:spPr>
          <a:xfrm>
            <a:off x="1996942" y="6141921"/>
            <a:ext cx="5820900" cy="46470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r>
              <a:rPr lang="en-US" sz="2000" b="1" dirty="0"/>
              <a:t>Advanced Technology Collaborative</a:t>
            </a:r>
          </a:p>
          <a:p>
            <a:pPr algn="l"/>
            <a:endParaRPr lang="en-US" sz="2000" b="1" dirty="0"/>
          </a:p>
        </p:txBody>
      </p:sp>
      <p:pic>
        <p:nvPicPr>
          <p:cNvPr id="5" name="Picture 4">
            <a:extLst>
              <a:ext uri="{FF2B5EF4-FFF2-40B4-BE49-F238E27FC236}">
                <a16:creationId xmlns:a16="http://schemas.microsoft.com/office/drawing/2014/main" id="{AF97398A-93F9-D34B-B5BD-DA9A9433F8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914" y="5933310"/>
            <a:ext cx="1667015" cy="523789"/>
          </a:xfrm>
          <a:prstGeom prst="rect">
            <a:avLst/>
          </a:prstGeom>
        </p:spPr>
      </p:pic>
      <p:sp>
        <p:nvSpPr>
          <p:cNvPr id="8" name="TextBox 7">
            <a:extLst>
              <a:ext uri="{FF2B5EF4-FFF2-40B4-BE49-F238E27FC236}">
                <a16:creationId xmlns:a16="http://schemas.microsoft.com/office/drawing/2014/main" id="{48B2F097-9FFF-2D48-A3FA-3D9F630565F7}"/>
              </a:ext>
            </a:extLst>
          </p:cNvPr>
          <p:cNvSpPr txBox="1"/>
          <p:nvPr/>
        </p:nvSpPr>
        <p:spPr>
          <a:xfrm>
            <a:off x="1996942" y="5187814"/>
            <a:ext cx="3518079" cy="954107"/>
          </a:xfrm>
          <a:prstGeom prst="rect">
            <a:avLst/>
          </a:prstGeom>
          <a:noFill/>
        </p:spPr>
        <p:txBody>
          <a:bodyPr wrap="none" rtlCol="0">
            <a:spAutoFit/>
          </a:bodyPr>
          <a:lstStyle/>
          <a:p>
            <a:r>
              <a:rPr lang="en-US" sz="2800" b="1" dirty="0"/>
              <a:t>Dan McCreary</a:t>
            </a:r>
          </a:p>
          <a:p>
            <a:r>
              <a:rPr lang="en-US" sz="2800" dirty="0"/>
              <a:t>Distinguished Engineer</a:t>
            </a:r>
          </a:p>
        </p:txBody>
      </p:sp>
    </p:spTree>
    <p:extLst>
      <p:ext uri="{BB962C8B-B14F-4D97-AF65-F5344CB8AC3E}">
        <p14:creationId xmlns:p14="http://schemas.microsoft.com/office/powerpoint/2010/main" val="1199688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2063" y="4719282"/>
            <a:ext cx="6030930" cy="838200"/>
          </a:xfrm>
        </p:spPr>
        <p:txBody>
          <a:bodyPr>
            <a:normAutofit fontScale="90000"/>
          </a:bodyPr>
          <a:lstStyle/>
          <a:p>
            <a:r>
              <a:rPr lang="en-US" dirty="0"/>
              <a:t>Our Brains are Graphs</a:t>
            </a:r>
          </a:p>
        </p:txBody>
      </p:sp>
      <p:grpSp>
        <p:nvGrpSpPr>
          <p:cNvPr id="555" name="Group 554"/>
          <p:cNvGrpSpPr/>
          <p:nvPr/>
        </p:nvGrpSpPr>
        <p:grpSpPr>
          <a:xfrm>
            <a:off x="3341378" y="246313"/>
            <a:ext cx="6799230" cy="6340217"/>
            <a:chOff x="646304" y="-1039837"/>
            <a:chExt cx="6799230" cy="6340217"/>
          </a:xfrm>
        </p:grpSpPr>
        <p:sp>
          <p:nvSpPr>
            <p:cNvPr id="4" name="Oval 3"/>
            <p:cNvSpPr/>
            <p:nvPr/>
          </p:nvSpPr>
          <p:spPr>
            <a:xfrm>
              <a:off x="5253813" y="1296053"/>
              <a:ext cx="247224" cy="247649"/>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 name="Oval 4"/>
            <p:cNvSpPr/>
            <p:nvPr/>
          </p:nvSpPr>
          <p:spPr>
            <a:xfrm>
              <a:off x="3389874" y="1038879"/>
              <a:ext cx="187112" cy="187323"/>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6" name="Oval 5"/>
            <p:cNvSpPr/>
            <p:nvPr/>
          </p:nvSpPr>
          <p:spPr>
            <a:xfrm>
              <a:off x="4307236" y="1226202"/>
              <a:ext cx="298449" cy="288923"/>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7" name="Oval 6"/>
            <p:cNvSpPr/>
            <p:nvPr/>
          </p:nvSpPr>
          <p:spPr>
            <a:xfrm>
              <a:off x="4023075" y="1275415"/>
              <a:ext cx="201612" cy="204787"/>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8" name="Oval 7"/>
            <p:cNvSpPr/>
            <p:nvPr/>
          </p:nvSpPr>
          <p:spPr>
            <a:xfrm>
              <a:off x="2258567" y="1281763"/>
              <a:ext cx="229393" cy="227012"/>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9" name="Oval 8"/>
            <p:cNvSpPr/>
            <p:nvPr/>
          </p:nvSpPr>
          <p:spPr>
            <a:xfrm>
              <a:off x="2861819" y="621363"/>
              <a:ext cx="207168" cy="20478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10" name="Oval 9"/>
            <p:cNvSpPr/>
            <p:nvPr/>
          </p:nvSpPr>
          <p:spPr>
            <a:xfrm>
              <a:off x="4550124" y="1761191"/>
              <a:ext cx="201612" cy="204787"/>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11" name="Oval 10"/>
            <p:cNvSpPr/>
            <p:nvPr/>
          </p:nvSpPr>
          <p:spPr>
            <a:xfrm>
              <a:off x="4858476" y="1931721"/>
              <a:ext cx="206977" cy="208973"/>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12" name="Oval 11"/>
            <p:cNvSpPr/>
            <p:nvPr/>
          </p:nvSpPr>
          <p:spPr>
            <a:xfrm>
              <a:off x="4751736" y="400705"/>
              <a:ext cx="247224" cy="24764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13" name="Oval 12"/>
            <p:cNvSpPr/>
            <p:nvPr/>
          </p:nvSpPr>
          <p:spPr>
            <a:xfrm>
              <a:off x="3495283" y="315775"/>
              <a:ext cx="163406" cy="169859"/>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14" name="Oval 13"/>
            <p:cNvSpPr/>
            <p:nvPr/>
          </p:nvSpPr>
          <p:spPr>
            <a:xfrm>
              <a:off x="3370611" y="-156112"/>
              <a:ext cx="229393" cy="236139"/>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15" name="Oval 14"/>
            <p:cNvSpPr/>
            <p:nvPr/>
          </p:nvSpPr>
          <p:spPr>
            <a:xfrm>
              <a:off x="3904858" y="-353948"/>
              <a:ext cx="151553" cy="154575"/>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16" name="Oval 15"/>
            <p:cNvSpPr/>
            <p:nvPr/>
          </p:nvSpPr>
          <p:spPr>
            <a:xfrm>
              <a:off x="4224687" y="-199373"/>
              <a:ext cx="151553" cy="154575"/>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17" name="Oval 16"/>
            <p:cNvSpPr/>
            <p:nvPr/>
          </p:nvSpPr>
          <p:spPr>
            <a:xfrm>
              <a:off x="5156059" y="845959"/>
              <a:ext cx="153675" cy="155861"/>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18" name="Oval 17"/>
            <p:cNvSpPr/>
            <p:nvPr/>
          </p:nvSpPr>
          <p:spPr>
            <a:xfrm>
              <a:off x="4462918" y="907202"/>
              <a:ext cx="141180" cy="147632"/>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19" name="Oval 18"/>
            <p:cNvSpPr/>
            <p:nvPr/>
          </p:nvSpPr>
          <p:spPr>
            <a:xfrm>
              <a:off x="4603295" y="326888"/>
              <a:ext cx="141180" cy="14763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20" name="Oval 19"/>
            <p:cNvSpPr/>
            <p:nvPr/>
          </p:nvSpPr>
          <p:spPr>
            <a:xfrm>
              <a:off x="3089579" y="315775"/>
              <a:ext cx="141180" cy="147632"/>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21" name="Oval 20"/>
            <p:cNvSpPr/>
            <p:nvPr/>
          </p:nvSpPr>
          <p:spPr>
            <a:xfrm>
              <a:off x="2775154" y="-38043"/>
              <a:ext cx="163657" cy="159346"/>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22" name="Oval 21"/>
            <p:cNvSpPr/>
            <p:nvPr/>
          </p:nvSpPr>
          <p:spPr>
            <a:xfrm>
              <a:off x="1728059" y="907202"/>
              <a:ext cx="150471" cy="147632"/>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23" name="Oval 22"/>
            <p:cNvSpPr/>
            <p:nvPr/>
          </p:nvSpPr>
          <p:spPr>
            <a:xfrm>
              <a:off x="1828202" y="153660"/>
              <a:ext cx="298449" cy="288923"/>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24" name="Oval 23"/>
            <p:cNvSpPr/>
            <p:nvPr/>
          </p:nvSpPr>
          <p:spPr>
            <a:xfrm>
              <a:off x="1833115" y="-344587"/>
              <a:ext cx="207168" cy="20478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25" name="Oval 24"/>
            <p:cNvSpPr/>
            <p:nvPr/>
          </p:nvSpPr>
          <p:spPr>
            <a:xfrm>
              <a:off x="1492889" y="-366748"/>
              <a:ext cx="207168" cy="20478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26" name="Oval 25"/>
            <p:cNvSpPr/>
            <p:nvPr/>
          </p:nvSpPr>
          <p:spPr>
            <a:xfrm>
              <a:off x="1083932" y="723757"/>
              <a:ext cx="268219" cy="25697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27" name="Oval 26"/>
            <p:cNvSpPr/>
            <p:nvPr/>
          </p:nvSpPr>
          <p:spPr>
            <a:xfrm>
              <a:off x="794330" y="755807"/>
              <a:ext cx="177781" cy="18147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28" name="Oval 27"/>
            <p:cNvSpPr/>
            <p:nvPr/>
          </p:nvSpPr>
          <p:spPr>
            <a:xfrm>
              <a:off x="1218041" y="54559"/>
              <a:ext cx="150471" cy="147632"/>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29" name="Oval 28"/>
            <p:cNvSpPr/>
            <p:nvPr/>
          </p:nvSpPr>
          <p:spPr>
            <a:xfrm>
              <a:off x="901482" y="460236"/>
              <a:ext cx="141257" cy="13225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30" name="Oval 29"/>
            <p:cNvSpPr/>
            <p:nvPr/>
          </p:nvSpPr>
          <p:spPr>
            <a:xfrm>
              <a:off x="1510416" y="497252"/>
              <a:ext cx="195541" cy="188244"/>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31" name="Oval 30"/>
            <p:cNvSpPr/>
            <p:nvPr/>
          </p:nvSpPr>
          <p:spPr>
            <a:xfrm>
              <a:off x="1308960" y="1254330"/>
              <a:ext cx="190279" cy="171897"/>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32" name="Oval 31"/>
            <p:cNvSpPr/>
            <p:nvPr/>
          </p:nvSpPr>
          <p:spPr>
            <a:xfrm>
              <a:off x="1623643" y="1429428"/>
              <a:ext cx="183641" cy="179791"/>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33" name="Oval 32"/>
            <p:cNvSpPr/>
            <p:nvPr/>
          </p:nvSpPr>
          <p:spPr>
            <a:xfrm>
              <a:off x="901482" y="1572054"/>
              <a:ext cx="190279" cy="171897"/>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34" name="Oval 33"/>
            <p:cNvSpPr/>
            <p:nvPr/>
          </p:nvSpPr>
          <p:spPr>
            <a:xfrm>
              <a:off x="646304" y="1140253"/>
              <a:ext cx="267592" cy="25109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35" name="Oval 34"/>
            <p:cNvSpPr/>
            <p:nvPr/>
          </p:nvSpPr>
          <p:spPr>
            <a:xfrm>
              <a:off x="2018900" y="792815"/>
              <a:ext cx="229393" cy="227012"/>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36" name="Oval 35"/>
            <p:cNvSpPr/>
            <p:nvPr/>
          </p:nvSpPr>
          <p:spPr>
            <a:xfrm>
              <a:off x="2266313" y="463017"/>
              <a:ext cx="229393" cy="22701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37" name="Oval 36"/>
            <p:cNvSpPr/>
            <p:nvPr/>
          </p:nvSpPr>
          <p:spPr>
            <a:xfrm>
              <a:off x="2503942" y="1039737"/>
              <a:ext cx="86184" cy="87508"/>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38" name="Oval 37"/>
            <p:cNvSpPr/>
            <p:nvPr/>
          </p:nvSpPr>
          <p:spPr>
            <a:xfrm>
              <a:off x="2711348" y="1419877"/>
              <a:ext cx="175391" cy="174846"/>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39" name="Oval 38"/>
            <p:cNvSpPr/>
            <p:nvPr/>
          </p:nvSpPr>
          <p:spPr>
            <a:xfrm>
              <a:off x="2574714" y="1761191"/>
              <a:ext cx="111291" cy="112115"/>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40" name="Oval 39"/>
            <p:cNvSpPr/>
            <p:nvPr/>
          </p:nvSpPr>
          <p:spPr>
            <a:xfrm>
              <a:off x="3244626" y="1632602"/>
              <a:ext cx="119635" cy="111349"/>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41" name="Oval 40"/>
            <p:cNvSpPr/>
            <p:nvPr/>
          </p:nvSpPr>
          <p:spPr>
            <a:xfrm>
              <a:off x="4979596" y="1441309"/>
              <a:ext cx="141180" cy="147632"/>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42" name="Oval 41"/>
            <p:cNvSpPr/>
            <p:nvPr/>
          </p:nvSpPr>
          <p:spPr>
            <a:xfrm>
              <a:off x="2317572" y="2071430"/>
              <a:ext cx="87209" cy="92371"/>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43" name="Oval 42"/>
            <p:cNvSpPr/>
            <p:nvPr/>
          </p:nvSpPr>
          <p:spPr>
            <a:xfrm>
              <a:off x="4862714" y="911825"/>
              <a:ext cx="111291" cy="112115"/>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44" name="Oval 43"/>
            <p:cNvSpPr/>
            <p:nvPr/>
          </p:nvSpPr>
          <p:spPr>
            <a:xfrm>
              <a:off x="2816149" y="-454164"/>
              <a:ext cx="141180" cy="147632"/>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45" name="Oval 44"/>
            <p:cNvSpPr/>
            <p:nvPr/>
          </p:nvSpPr>
          <p:spPr>
            <a:xfrm>
              <a:off x="2258568" y="-98253"/>
              <a:ext cx="152278" cy="15281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46" name="Oval 45"/>
            <p:cNvSpPr/>
            <p:nvPr/>
          </p:nvSpPr>
          <p:spPr>
            <a:xfrm>
              <a:off x="2415328" y="-546040"/>
              <a:ext cx="178037" cy="166418"/>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47" name="Oval 46"/>
            <p:cNvSpPr/>
            <p:nvPr/>
          </p:nvSpPr>
          <p:spPr>
            <a:xfrm>
              <a:off x="2806076" y="-866471"/>
              <a:ext cx="176224" cy="175983"/>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48" name="Oval 47"/>
            <p:cNvSpPr/>
            <p:nvPr/>
          </p:nvSpPr>
          <p:spPr>
            <a:xfrm>
              <a:off x="3187065" y="-954463"/>
              <a:ext cx="176224" cy="175983"/>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49" name="Oval 48"/>
            <p:cNvSpPr/>
            <p:nvPr/>
          </p:nvSpPr>
          <p:spPr>
            <a:xfrm>
              <a:off x="4707286" y="-971652"/>
              <a:ext cx="166705" cy="163385"/>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0" name="Oval 49"/>
            <p:cNvSpPr/>
            <p:nvPr/>
          </p:nvSpPr>
          <p:spPr>
            <a:xfrm>
              <a:off x="3906234" y="-885236"/>
              <a:ext cx="220106" cy="210735"/>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1" name="Oval 50"/>
            <p:cNvSpPr/>
            <p:nvPr/>
          </p:nvSpPr>
          <p:spPr>
            <a:xfrm>
              <a:off x="4223688" y="-1039837"/>
              <a:ext cx="220106" cy="210735"/>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2" name="Oval 51"/>
            <p:cNvSpPr/>
            <p:nvPr/>
          </p:nvSpPr>
          <p:spPr>
            <a:xfrm>
              <a:off x="3585468" y="-984306"/>
              <a:ext cx="166705" cy="16338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3" name="Oval 52"/>
            <p:cNvSpPr/>
            <p:nvPr/>
          </p:nvSpPr>
          <p:spPr>
            <a:xfrm>
              <a:off x="2090627" y="-699863"/>
              <a:ext cx="166705" cy="16338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4" name="Oval 53"/>
            <p:cNvSpPr/>
            <p:nvPr/>
          </p:nvSpPr>
          <p:spPr>
            <a:xfrm>
              <a:off x="1719924" y="1954851"/>
              <a:ext cx="166587" cy="162736"/>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5" name="Oval 54"/>
            <p:cNvSpPr/>
            <p:nvPr/>
          </p:nvSpPr>
          <p:spPr>
            <a:xfrm>
              <a:off x="1119677" y="2057735"/>
              <a:ext cx="166587" cy="162736"/>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6" name="Oval 55"/>
            <p:cNvSpPr/>
            <p:nvPr/>
          </p:nvSpPr>
          <p:spPr>
            <a:xfrm>
              <a:off x="2011520" y="2154017"/>
              <a:ext cx="139078" cy="135226"/>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7" name="Oval 56"/>
            <p:cNvSpPr/>
            <p:nvPr/>
          </p:nvSpPr>
          <p:spPr>
            <a:xfrm>
              <a:off x="2611766" y="2136961"/>
              <a:ext cx="179241" cy="17869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8" name="Oval 57"/>
            <p:cNvSpPr/>
            <p:nvPr/>
          </p:nvSpPr>
          <p:spPr>
            <a:xfrm>
              <a:off x="1548969" y="2180916"/>
              <a:ext cx="106466" cy="108326"/>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9" name="Oval 58"/>
            <p:cNvSpPr/>
            <p:nvPr/>
          </p:nvSpPr>
          <p:spPr>
            <a:xfrm>
              <a:off x="3088223" y="2775169"/>
              <a:ext cx="168237" cy="167687"/>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60" name="Oval 59"/>
            <p:cNvSpPr/>
            <p:nvPr/>
          </p:nvSpPr>
          <p:spPr>
            <a:xfrm>
              <a:off x="2900612" y="2353180"/>
              <a:ext cx="168237" cy="167687"/>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61" name="Oval 60"/>
            <p:cNvSpPr/>
            <p:nvPr/>
          </p:nvSpPr>
          <p:spPr>
            <a:xfrm>
              <a:off x="3398525" y="2682740"/>
              <a:ext cx="139078" cy="135226"/>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62" name="Oval 61"/>
            <p:cNvSpPr/>
            <p:nvPr/>
          </p:nvSpPr>
          <p:spPr>
            <a:xfrm>
              <a:off x="3706075" y="3102527"/>
              <a:ext cx="174289" cy="17703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63" name="Oval 62"/>
            <p:cNvSpPr/>
            <p:nvPr/>
          </p:nvSpPr>
          <p:spPr>
            <a:xfrm>
              <a:off x="3899341" y="2851036"/>
              <a:ext cx="87209" cy="92371"/>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64" name="Oval 63"/>
            <p:cNvSpPr/>
            <p:nvPr/>
          </p:nvSpPr>
          <p:spPr>
            <a:xfrm>
              <a:off x="4171527" y="2098999"/>
              <a:ext cx="161085" cy="160534"/>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65" name="Oval 64"/>
            <p:cNvSpPr/>
            <p:nvPr/>
          </p:nvSpPr>
          <p:spPr>
            <a:xfrm>
              <a:off x="4367392" y="2585359"/>
              <a:ext cx="161085" cy="160534"/>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66" name="Oval 65"/>
            <p:cNvSpPr/>
            <p:nvPr/>
          </p:nvSpPr>
          <p:spPr>
            <a:xfrm>
              <a:off x="4714556" y="2912716"/>
              <a:ext cx="179241" cy="185291"/>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67" name="Oval 66"/>
            <p:cNvSpPr/>
            <p:nvPr/>
          </p:nvSpPr>
          <p:spPr>
            <a:xfrm>
              <a:off x="5393801" y="2252476"/>
              <a:ext cx="206977" cy="208973"/>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68" name="Oval 67"/>
            <p:cNvSpPr/>
            <p:nvPr/>
          </p:nvSpPr>
          <p:spPr>
            <a:xfrm>
              <a:off x="5516491" y="1813983"/>
              <a:ext cx="206977" cy="208973"/>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69" name="Oval 68"/>
            <p:cNvSpPr/>
            <p:nvPr/>
          </p:nvSpPr>
          <p:spPr>
            <a:xfrm>
              <a:off x="4133504" y="3279293"/>
              <a:ext cx="261829" cy="26106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70" name="Oval 69"/>
            <p:cNvSpPr/>
            <p:nvPr/>
          </p:nvSpPr>
          <p:spPr>
            <a:xfrm>
              <a:off x="3996571" y="3703325"/>
              <a:ext cx="139078" cy="135226"/>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71" name="Oval 70"/>
            <p:cNvSpPr/>
            <p:nvPr/>
          </p:nvSpPr>
          <p:spPr>
            <a:xfrm>
              <a:off x="4611122" y="3611445"/>
              <a:ext cx="139078" cy="135226"/>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72" name="Oval 71"/>
            <p:cNvSpPr/>
            <p:nvPr/>
          </p:nvSpPr>
          <p:spPr>
            <a:xfrm>
              <a:off x="4859253" y="3413930"/>
              <a:ext cx="117071" cy="123122"/>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73" name="Oval 72"/>
            <p:cNvSpPr/>
            <p:nvPr/>
          </p:nvSpPr>
          <p:spPr>
            <a:xfrm>
              <a:off x="5265837" y="3285737"/>
              <a:ext cx="126424" cy="132475"/>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74" name="Oval 73"/>
            <p:cNvSpPr/>
            <p:nvPr/>
          </p:nvSpPr>
          <p:spPr>
            <a:xfrm>
              <a:off x="5263086" y="2682189"/>
              <a:ext cx="126424" cy="132475"/>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75" name="Oval 74"/>
            <p:cNvSpPr/>
            <p:nvPr/>
          </p:nvSpPr>
          <p:spPr>
            <a:xfrm>
              <a:off x="5190462" y="3553676"/>
              <a:ext cx="179241" cy="185291"/>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76" name="Oval 75"/>
            <p:cNvSpPr/>
            <p:nvPr/>
          </p:nvSpPr>
          <p:spPr>
            <a:xfrm>
              <a:off x="5626755" y="3059065"/>
              <a:ext cx="155033" cy="157782"/>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77" name="Oval 76"/>
            <p:cNvSpPr/>
            <p:nvPr/>
          </p:nvSpPr>
          <p:spPr>
            <a:xfrm>
              <a:off x="5864982" y="2663486"/>
              <a:ext cx="174291" cy="173736"/>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78" name="Oval 77"/>
            <p:cNvSpPr/>
            <p:nvPr/>
          </p:nvSpPr>
          <p:spPr>
            <a:xfrm>
              <a:off x="4550602" y="3996571"/>
              <a:ext cx="179241" cy="185291"/>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79" name="Oval 78"/>
            <p:cNvSpPr/>
            <p:nvPr/>
          </p:nvSpPr>
          <p:spPr>
            <a:xfrm>
              <a:off x="4042785" y="4007025"/>
              <a:ext cx="179241" cy="185291"/>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80" name="Oval 79"/>
            <p:cNvSpPr/>
            <p:nvPr/>
          </p:nvSpPr>
          <p:spPr>
            <a:xfrm>
              <a:off x="4452670" y="4987996"/>
              <a:ext cx="147332" cy="150081"/>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81" name="Oval 80"/>
            <p:cNvSpPr/>
            <p:nvPr/>
          </p:nvSpPr>
          <p:spPr>
            <a:xfrm>
              <a:off x="4727210" y="5150299"/>
              <a:ext cx="147332" cy="150081"/>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82" name="Oval 81"/>
            <p:cNvSpPr/>
            <p:nvPr/>
          </p:nvSpPr>
          <p:spPr>
            <a:xfrm>
              <a:off x="4770674" y="4629278"/>
              <a:ext cx="113220" cy="11267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83" name="Oval 82"/>
            <p:cNvSpPr/>
            <p:nvPr/>
          </p:nvSpPr>
          <p:spPr>
            <a:xfrm>
              <a:off x="5610800" y="3485455"/>
              <a:ext cx="223806" cy="219953"/>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84" name="Oval 83"/>
            <p:cNvSpPr/>
            <p:nvPr/>
          </p:nvSpPr>
          <p:spPr>
            <a:xfrm>
              <a:off x="6139522" y="2872005"/>
              <a:ext cx="174291" cy="173736"/>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85" name="Oval 84"/>
            <p:cNvSpPr/>
            <p:nvPr/>
          </p:nvSpPr>
          <p:spPr>
            <a:xfrm>
              <a:off x="7249236" y="2215639"/>
              <a:ext cx="196298" cy="195743"/>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86" name="Oval 85"/>
            <p:cNvSpPr/>
            <p:nvPr/>
          </p:nvSpPr>
          <p:spPr>
            <a:xfrm>
              <a:off x="6914728" y="2059384"/>
              <a:ext cx="126424" cy="132475"/>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87" name="Oval 86"/>
            <p:cNvSpPr/>
            <p:nvPr/>
          </p:nvSpPr>
          <p:spPr>
            <a:xfrm>
              <a:off x="6578567" y="2013720"/>
              <a:ext cx="104417" cy="107167"/>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88" name="Oval 87"/>
            <p:cNvSpPr/>
            <p:nvPr/>
          </p:nvSpPr>
          <p:spPr>
            <a:xfrm>
              <a:off x="5806663" y="2301465"/>
              <a:ext cx="104417" cy="107167"/>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89" name="Oval 88"/>
            <p:cNvSpPr/>
            <p:nvPr/>
          </p:nvSpPr>
          <p:spPr>
            <a:xfrm>
              <a:off x="5576138" y="2602414"/>
              <a:ext cx="60404" cy="59851"/>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90" name="Oval 89"/>
            <p:cNvSpPr/>
            <p:nvPr/>
          </p:nvSpPr>
          <p:spPr>
            <a:xfrm>
              <a:off x="6144247" y="1718802"/>
              <a:ext cx="206977" cy="208973"/>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91" name="Oval 90"/>
            <p:cNvSpPr/>
            <p:nvPr/>
          </p:nvSpPr>
          <p:spPr>
            <a:xfrm>
              <a:off x="6179135" y="2145766"/>
              <a:ext cx="174291" cy="173736"/>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92" name="Oval 91"/>
            <p:cNvSpPr/>
            <p:nvPr/>
          </p:nvSpPr>
          <p:spPr>
            <a:xfrm>
              <a:off x="5955211" y="1944950"/>
              <a:ext cx="174291" cy="173736"/>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93" name="Oval 92"/>
            <p:cNvSpPr/>
            <p:nvPr/>
          </p:nvSpPr>
          <p:spPr>
            <a:xfrm>
              <a:off x="6920227" y="2566654"/>
              <a:ext cx="244715" cy="247461"/>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94" name="Oval 93"/>
            <p:cNvSpPr/>
            <p:nvPr/>
          </p:nvSpPr>
          <p:spPr>
            <a:xfrm>
              <a:off x="6571966" y="1634095"/>
              <a:ext cx="126424" cy="13247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95" name="Oval 94"/>
            <p:cNvSpPr/>
            <p:nvPr/>
          </p:nvSpPr>
          <p:spPr>
            <a:xfrm>
              <a:off x="7170012" y="1080063"/>
              <a:ext cx="126424" cy="13247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96" name="Oval 95"/>
            <p:cNvSpPr/>
            <p:nvPr/>
          </p:nvSpPr>
          <p:spPr>
            <a:xfrm>
              <a:off x="7070978" y="608009"/>
              <a:ext cx="104417" cy="107167"/>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97" name="Oval 96"/>
            <p:cNvSpPr/>
            <p:nvPr/>
          </p:nvSpPr>
          <p:spPr>
            <a:xfrm>
              <a:off x="6715011" y="1252273"/>
              <a:ext cx="174291" cy="173736"/>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98" name="Oval 97"/>
            <p:cNvSpPr/>
            <p:nvPr/>
          </p:nvSpPr>
          <p:spPr>
            <a:xfrm>
              <a:off x="6919680" y="866042"/>
              <a:ext cx="126424" cy="13247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99" name="Oval 98"/>
            <p:cNvSpPr/>
            <p:nvPr/>
          </p:nvSpPr>
          <p:spPr>
            <a:xfrm>
              <a:off x="5734589" y="971678"/>
              <a:ext cx="104417" cy="107167"/>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100" name="Oval 99"/>
            <p:cNvSpPr/>
            <p:nvPr/>
          </p:nvSpPr>
          <p:spPr>
            <a:xfrm>
              <a:off x="6075275" y="922838"/>
              <a:ext cx="108385" cy="106514"/>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101" name="Oval 100"/>
            <p:cNvSpPr/>
            <p:nvPr/>
          </p:nvSpPr>
          <p:spPr>
            <a:xfrm>
              <a:off x="5951450" y="154488"/>
              <a:ext cx="133786" cy="138264"/>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102" name="Oval 101"/>
            <p:cNvSpPr/>
            <p:nvPr/>
          </p:nvSpPr>
          <p:spPr>
            <a:xfrm>
              <a:off x="6575679" y="20634"/>
              <a:ext cx="87408" cy="91143"/>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cxnSp>
          <p:nvCxnSpPr>
            <p:cNvPr id="103" name="Straight Connector 102"/>
            <p:cNvCxnSpPr/>
            <p:nvPr/>
          </p:nvCxnSpPr>
          <p:spPr>
            <a:xfrm flipH="1">
              <a:off x="3331089" y="1832628"/>
              <a:ext cx="560222" cy="2232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stCxn id="7" idx="2"/>
              <a:endCxn id="75" idx="6"/>
            </p:cNvCxnSpPr>
            <p:nvPr/>
          </p:nvCxnSpPr>
          <p:spPr>
            <a:xfrm flipH="1">
              <a:off x="3068849" y="2288240"/>
              <a:ext cx="473212" cy="1487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72" idx="5"/>
              <a:endCxn id="75" idx="1"/>
            </p:cNvCxnSpPr>
            <p:nvPr/>
          </p:nvCxnSpPr>
          <p:spPr>
            <a:xfrm>
              <a:off x="2764758" y="2289482"/>
              <a:ext cx="160492" cy="882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stCxn id="75" idx="5"/>
              <a:endCxn id="76" idx="1"/>
            </p:cNvCxnSpPr>
            <p:nvPr/>
          </p:nvCxnSpPr>
          <p:spPr>
            <a:xfrm>
              <a:off x="3044211" y="2496310"/>
              <a:ext cx="374682" cy="2062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74" idx="5"/>
              <a:endCxn id="77" idx="2"/>
            </p:cNvCxnSpPr>
            <p:nvPr/>
          </p:nvCxnSpPr>
          <p:spPr>
            <a:xfrm>
              <a:off x="3231822" y="2918299"/>
              <a:ext cx="474253" cy="2727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endCxn id="74" idx="1"/>
            </p:cNvCxnSpPr>
            <p:nvPr/>
          </p:nvCxnSpPr>
          <p:spPr>
            <a:xfrm>
              <a:off x="3024536" y="2518427"/>
              <a:ext cx="88325" cy="2812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stCxn id="74" idx="7"/>
              <a:endCxn id="76" idx="2"/>
            </p:cNvCxnSpPr>
            <p:nvPr/>
          </p:nvCxnSpPr>
          <p:spPr>
            <a:xfrm flipV="1">
              <a:off x="3231822" y="2750353"/>
              <a:ext cx="166703" cy="493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76" idx="6"/>
              <a:endCxn id="78" idx="1"/>
            </p:cNvCxnSpPr>
            <p:nvPr/>
          </p:nvCxnSpPr>
          <p:spPr>
            <a:xfrm>
              <a:off x="3537603" y="2750353"/>
              <a:ext cx="374509" cy="1142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76" idx="5"/>
              <a:endCxn id="77" idx="1"/>
            </p:cNvCxnSpPr>
            <p:nvPr/>
          </p:nvCxnSpPr>
          <p:spPr>
            <a:xfrm>
              <a:off x="3517235" y="2798163"/>
              <a:ext cx="214364" cy="330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74" idx="6"/>
              <a:endCxn id="78" idx="2"/>
            </p:cNvCxnSpPr>
            <p:nvPr/>
          </p:nvCxnSpPr>
          <p:spPr>
            <a:xfrm>
              <a:off x="3256460" y="2859013"/>
              <a:ext cx="642881" cy="382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7" idx="4"/>
              <a:endCxn id="77" idx="0"/>
            </p:cNvCxnSpPr>
            <p:nvPr/>
          </p:nvCxnSpPr>
          <p:spPr>
            <a:xfrm>
              <a:off x="3711924" y="2448577"/>
              <a:ext cx="81296" cy="6539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7" idx="3"/>
              <a:endCxn id="76" idx="0"/>
            </p:cNvCxnSpPr>
            <p:nvPr/>
          </p:nvCxnSpPr>
          <p:spPr>
            <a:xfrm flipH="1">
              <a:off x="3468064" y="2401615"/>
              <a:ext cx="123749" cy="281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a:stCxn id="10" idx="4"/>
              <a:endCxn id="76" idx="1"/>
            </p:cNvCxnSpPr>
            <p:nvPr/>
          </p:nvCxnSpPr>
          <p:spPr>
            <a:xfrm>
              <a:off x="3226149" y="2242202"/>
              <a:ext cx="192744" cy="4603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7" idx="5"/>
              <a:endCxn id="78" idx="0"/>
            </p:cNvCxnSpPr>
            <p:nvPr/>
          </p:nvCxnSpPr>
          <p:spPr>
            <a:xfrm>
              <a:off x="3832034" y="2401615"/>
              <a:ext cx="110912" cy="4494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stCxn id="9" idx="4"/>
              <a:endCxn id="78" idx="0"/>
            </p:cNvCxnSpPr>
            <p:nvPr/>
          </p:nvCxnSpPr>
          <p:spPr>
            <a:xfrm flipH="1">
              <a:off x="3942946" y="1924702"/>
              <a:ext cx="73778" cy="9263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79" idx="3"/>
              <a:endCxn id="76" idx="7"/>
            </p:cNvCxnSpPr>
            <p:nvPr/>
          </p:nvCxnSpPr>
          <p:spPr>
            <a:xfrm flipH="1">
              <a:off x="3517235" y="2236023"/>
              <a:ext cx="677882" cy="4665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stCxn id="81" idx="2"/>
              <a:endCxn id="78" idx="7"/>
            </p:cNvCxnSpPr>
            <p:nvPr/>
          </p:nvCxnSpPr>
          <p:spPr>
            <a:xfrm flipH="1">
              <a:off x="3973779" y="2665626"/>
              <a:ext cx="393613" cy="1989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H="1" flipV="1">
              <a:off x="3851084" y="2360340"/>
              <a:ext cx="535358" cy="26401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flipV="1">
              <a:off x="3337439" y="2158695"/>
              <a:ext cx="220497" cy="850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77" idx="5"/>
            </p:cNvCxnSpPr>
            <p:nvPr/>
          </p:nvCxnSpPr>
          <p:spPr>
            <a:xfrm>
              <a:off x="3854840" y="3253639"/>
              <a:ext cx="277771" cy="966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stCxn id="77" idx="4"/>
              <a:endCxn id="86" idx="1"/>
            </p:cNvCxnSpPr>
            <p:nvPr/>
          </p:nvCxnSpPr>
          <p:spPr>
            <a:xfrm>
              <a:off x="3793220" y="3279566"/>
              <a:ext cx="223719" cy="4435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a:stCxn id="86" idx="4"/>
              <a:endCxn id="96" idx="0"/>
            </p:cNvCxnSpPr>
            <p:nvPr/>
          </p:nvCxnSpPr>
          <p:spPr>
            <a:xfrm>
              <a:off x="4066110" y="3838551"/>
              <a:ext cx="66296" cy="1684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endCxn id="95" idx="2"/>
            </p:cNvCxnSpPr>
            <p:nvPr/>
          </p:nvCxnSpPr>
          <p:spPr>
            <a:xfrm flipV="1">
              <a:off x="4227861" y="4089217"/>
              <a:ext cx="322741" cy="7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stCxn id="96" idx="4"/>
              <a:endCxn id="97" idx="1"/>
            </p:cNvCxnSpPr>
            <p:nvPr/>
          </p:nvCxnSpPr>
          <p:spPr>
            <a:xfrm>
              <a:off x="4132406" y="4192316"/>
              <a:ext cx="341840" cy="8176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97" idx="5"/>
              <a:endCxn id="98" idx="2"/>
            </p:cNvCxnSpPr>
            <p:nvPr/>
          </p:nvCxnSpPr>
          <p:spPr>
            <a:xfrm>
              <a:off x="4578426" y="5116098"/>
              <a:ext cx="148784" cy="1092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98" idx="7"/>
            </p:cNvCxnSpPr>
            <p:nvPr/>
          </p:nvCxnSpPr>
          <p:spPr>
            <a:xfrm flipH="1" flipV="1">
              <a:off x="4827936" y="4747278"/>
              <a:ext cx="25030" cy="425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98" idx="0"/>
              <a:endCxn id="95" idx="4"/>
            </p:cNvCxnSpPr>
            <p:nvPr/>
          </p:nvCxnSpPr>
          <p:spPr>
            <a:xfrm flipH="1" flipV="1">
              <a:off x="4640223" y="4181862"/>
              <a:ext cx="160653" cy="9684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98" idx="1"/>
            </p:cNvCxnSpPr>
            <p:nvPr/>
          </p:nvCxnSpPr>
          <p:spPr>
            <a:xfrm flipH="1" flipV="1">
              <a:off x="4180236" y="4185302"/>
              <a:ext cx="568550" cy="9869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99" idx="1"/>
            </p:cNvCxnSpPr>
            <p:nvPr/>
          </p:nvCxnSpPr>
          <p:spPr>
            <a:xfrm flipH="1" flipV="1">
              <a:off x="4218336" y="4147202"/>
              <a:ext cx="568919" cy="4985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99" idx="3"/>
              <a:endCxn id="97" idx="7"/>
            </p:cNvCxnSpPr>
            <p:nvPr/>
          </p:nvCxnSpPr>
          <p:spPr>
            <a:xfrm flipH="1">
              <a:off x="4578426" y="4725448"/>
              <a:ext cx="208829" cy="2845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endCxn id="97" idx="0"/>
            </p:cNvCxnSpPr>
            <p:nvPr/>
          </p:nvCxnSpPr>
          <p:spPr>
            <a:xfrm>
              <a:off x="4278661" y="3547127"/>
              <a:ext cx="247675" cy="1440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95" idx="4"/>
              <a:endCxn id="97" idx="0"/>
            </p:cNvCxnSpPr>
            <p:nvPr/>
          </p:nvCxnSpPr>
          <p:spPr>
            <a:xfrm flipH="1">
              <a:off x="4526336" y="4181862"/>
              <a:ext cx="113887" cy="8061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stCxn id="87" idx="4"/>
              <a:endCxn id="95" idx="0"/>
            </p:cNvCxnSpPr>
            <p:nvPr/>
          </p:nvCxnSpPr>
          <p:spPr>
            <a:xfrm flipH="1">
              <a:off x="4640223" y="3746671"/>
              <a:ext cx="40438" cy="2499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endCxn id="95" idx="1"/>
            </p:cNvCxnSpPr>
            <p:nvPr/>
          </p:nvCxnSpPr>
          <p:spPr>
            <a:xfrm>
              <a:off x="4135786" y="3804302"/>
              <a:ext cx="441065" cy="2194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85" idx="5"/>
              <a:endCxn id="95" idx="1"/>
            </p:cNvCxnSpPr>
            <p:nvPr/>
          </p:nvCxnSpPr>
          <p:spPr>
            <a:xfrm>
              <a:off x="4356989" y="3502122"/>
              <a:ext cx="219862" cy="5215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82" idx="4"/>
              <a:endCxn id="87" idx="0"/>
            </p:cNvCxnSpPr>
            <p:nvPr/>
          </p:nvCxnSpPr>
          <p:spPr>
            <a:xfrm flipH="1">
              <a:off x="4680661" y="3098007"/>
              <a:ext cx="123516" cy="5134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stCxn id="88" idx="3"/>
            </p:cNvCxnSpPr>
            <p:nvPr/>
          </p:nvCxnSpPr>
          <p:spPr>
            <a:xfrm flipH="1">
              <a:off x="4739037" y="3519021"/>
              <a:ext cx="137361" cy="1074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a:stCxn id="92" idx="2"/>
              <a:endCxn id="88" idx="5"/>
            </p:cNvCxnSpPr>
            <p:nvPr/>
          </p:nvCxnSpPr>
          <p:spPr>
            <a:xfrm flipH="1" flipV="1">
              <a:off x="4959179" y="3519021"/>
              <a:ext cx="231283" cy="1273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a:stCxn id="100" idx="2"/>
              <a:endCxn id="92" idx="6"/>
            </p:cNvCxnSpPr>
            <p:nvPr/>
          </p:nvCxnSpPr>
          <p:spPr>
            <a:xfrm flipH="1">
              <a:off x="5369703" y="3595432"/>
              <a:ext cx="241097" cy="508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91" idx="2"/>
              <a:endCxn id="100" idx="7"/>
            </p:cNvCxnSpPr>
            <p:nvPr/>
          </p:nvCxnSpPr>
          <p:spPr>
            <a:xfrm flipH="1">
              <a:off x="5801830" y="3429000"/>
              <a:ext cx="230958" cy="886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stCxn id="101" idx="4"/>
              <a:endCxn id="91" idx="0"/>
            </p:cNvCxnSpPr>
            <p:nvPr/>
          </p:nvCxnSpPr>
          <p:spPr>
            <a:xfrm flipH="1">
              <a:off x="6096000" y="3045741"/>
              <a:ext cx="130668" cy="3170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stCxn id="111" idx="2"/>
              <a:endCxn id="101" idx="6"/>
            </p:cNvCxnSpPr>
            <p:nvPr/>
          </p:nvCxnSpPr>
          <p:spPr>
            <a:xfrm flipH="1">
              <a:off x="6313813" y="2690385"/>
              <a:ext cx="606414" cy="2684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102" idx="3"/>
              <a:endCxn id="111" idx="7"/>
            </p:cNvCxnSpPr>
            <p:nvPr/>
          </p:nvCxnSpPr>
          <p:spPr>
            <a:xfrm flipH="1">
              <a:off x="7129104" y="2382716"/>
              <a:ext cx="148879" cy="2201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a:endCxn id="111" idx="0"/>
            </p:cNvCxnSpPr>
            <p:nvPr/>
          </p:nvCxnSpPr>
          <p:spPr>
            <a:xfrm>
              <a:off x="6980586" y="2200927"/>
              <a:ext cx="61999" cy="3657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a:stCxn id="113" idx="4"/>
              <a:endCxn id="102" idx="0"/>
            </p:cNvCxnSpPr>
            <p:nvPr/>
          </p:nvCxnSpPr>
          <p:spPr>
            <a:xfrm>
              <a:off x="7278612" y="1665887"/>
              <a:ext cx="68773" cy="5497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endCxn id="113" idx="0"/>
            </p:cNvCxnSpPr>
            <p:nvPr/>
          </p:nvCxnSpPr>
          <p:spPr>
            <a:xfrm>
              <a:off x="7234586" y="1223027"/>
              <a:ext cx="44026" cy="2471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stCxn id="115" idx="5"/>
              <a:endCxn id="114" idx="0"/>
            </p:cNvCxnSpPr>
            <p:nvPr/>
          </p:nvCxnSpPr>
          <p:spPr>
            <a:xfrm>
              <a:off x="7160103" y="699482"/>
              <a:ext cx="73121" cy="3805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a:stCxn id="128" idx="6"/>
              <a:endCxn id="115" idx="0"/>
            </p:cNvCxnSpPr>
            <p:nvPr/>
          </p:nvCxnSpPr>
          <p:spPr>
            <a:xfrm>
              <a:off x="6891686" y="480258"/>
              <a:ext cx="231501" cy="1277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a:stCxn id="127" idx="5"/>
              <a:endCxn id="128" idx="0"/>
            </p:cNvCxnSpPr>
            <p:nvPr/>
          </p:nvCxnSpPr>
          <p:spPr>
            <a:xfrm>
              <a:off x="6650286" y="98429"/>
              <a:ext cx="151389" cy="2899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a:stCxn id="122" idx="6"/>
              <a:endCxn id="127" idx="1"/>
            </p:cNvCxnSpPr>
            <p:nvPr/>
          </p:nvCxnSpPr>
          <p:spPr>
            <a:xfrm>
              <a:off x="6217531" y="-138210"/>
              <a:ext cx="370949" cy="1721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a:stCxn id="25" idx="6"/>
              <a:endCxn id="122" idx="1"/>
            </p:cNvCxnSpPr>
            <p:nvPr/>
          </p:nvCxnSpPr>
          <p:spPr>
            <a:xfrm>
              <a:off x="5564535" y="-535418"/>
              <a:ext cx="433858" cy="3076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a:endCxn id="25" idx="1"/>
            </p:cNvCxnSpPr>
            <p:nvPr/>
          </p:nvCxnSpPr>
          <p:spPr>
            <a:xfrm>
              <a:off x="4881911" y="-862948"/>
              <a:ext cx="417405" cy="2178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66" idx="6"/>
              <a:endCxn id="64" idx="2"/>
            </p:cNvCxnSpPr>
            <p:nvPr/>
          </p:nvCxnSpPr>
          <p:spPr>
            <a:xfrm>
              <a:off x="4443794" y="-934469"/>
              <a:ext cx="263492" cy="445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stCxn id="65" idx="7"/>
              <a:endCxn id="66" idx="2"/>
            </p:cNvCxnSpPr>
            <p:nvPr/>
          </p:nvCxnSpPr>
          <p:spPr>
            <a:xfrm flipV="1">
              <a:off x="4094106" y="-934469"/>
              <a:ext cx="129582" cy="800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a:stCxn id="67" idx="6"/>
              <a:endCxn id="65" idx="1"/>
            </p:cNvCxnSpPr>
            <p:nvPr/>
          </p:nvCxnSpPr>
          <p:spPr>
            <a:xfrm>
              <a:off x="3752173" y="-902613"/>
              <a:ext cx="186295" cy="482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a:stCxn id="63" idx="6"/>
              <a:endCxn id="67" idx="2"/>
            </p:cNvCxnSpPr>
            <p:nvPr/>
          </p:nvCxnSpPr>
          <p:spPr>
            <a:xfrm flipV="1">
              <a:off x="3363289" y="-902613"/>
              <a:ext cx="222179" cy="361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a:stCxn id="62" idx="6"/>
              <a:endCxn id="63" idx="2"/>
            </p:cNvCxnSpPr>
            <p:nvPr/>
          </p:nvCxnSpPr>
          <p:spPr>
            <a:xfrm flipV="1">
              <a:off x="2982300" y="-866471"/>
              <a:ext cx="204765" cy="879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a:endCxn id="62" idx="2"/>
            </p:cNvCxnSpPr>
            <p:nvPr/>
          </p:nvCxnSpPr>
          <p:spPr>
            <a:xfrm flipV="1">
              <a:off x="2243486" y="-778479"/>
              <a:ext cx="562590" cy="1028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a:stCxn id="39" idx="7"/>
              <a:endCxn id="68" idx="2"/>
            </p:cNvCxnSpPr>
            <p:nvPr/>
          </p:nvCxnSpPr>
          <p:spPr>
            <a:xfrm flipV="1">
              <a:off x="1669718" y="-618170"/>
              <a:ext cx="420909" cy="2814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a:stCxn id="42" idx="7"/>
              <a:endCxn id="39" idx="3"/>
            </p:cNvCxnSpPr>
            <p:nvPr/>
          </p:nvCxnSpPr>
          <p:spPr>
            <a:xfrm flipV="1">
              <a:off x="1346476" y="-191950"/>
              <a:ext cx="176752" cy="2681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a:stCxn id="43" idx="7"/>
              <a:endCxn id="42" idx="3"/>
            </p:cNvCxnSpPr>
            <p:nvPr/>
          </p:nvCxnSpPr>
          <p:spPr>
            <a:xfrm flipV="1">
              <a:off x="1022052" y="180571"/>
              <a:ext cx="218025" cy="2990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a:stCxn id="41" idx="0"/>
              <a:endCxn id="43" idx="4"/>
            </p:cNvCxnSpPr>
            <p:nvPr/>
          </p:nvCxnSpPr>
          <p:spPr>
            <a:xfrm flipV="1">
              <a:off x="883221" y="592486"/>
              <a:ext cx="88890" cy="1633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a:stCxn id="49" idx="0"/>
              <a:endCxn id="41" idx="4"/>
            </p:cNvCxnSpPr>
            <p:nvPr/>
          </p:nvCxnSpPr>
          <p:spPr>
            <a:xfrm flipV="1">
              <a:off x="780100" y="937277"/>
              <a:ext cx="103121" cy="2029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a:stCxn id="47" idx="1"/>
              <a:endCxn id="49" idx="4"/>
            </p:cNvCxnSpPr>
            <p:nvPr/>
          </p:nvCxnSpPr>
          <p:spPr>
            <a:xfrm flipH="1" flipV="1">
              <a:off x="780100" y="1391348"/>
              <a:ext cx="149248" cy="2058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a:stCxn id="70" idx="1"/>
              <a:endCxn id="47" idx="4"/>
            </p:cNvCxnSpPr>
            <p:nvPr/>
          </p:nvCxnSpPr>
          <p:spPr>
            <a:xfrm flipH="1" flipV="1">
              <a:off x="996622" y="1743951"/>
              <a:ext cx="147451" cy="3376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a:stCxn id="73" idx="2"/>
              <a:endCxn id="70" idx="5"/>
            </p:cNvCxnSpPr>
            <p:nvPr/>
          </p:nvCxnSpPr>
          <p:spPr>
            <a:xfrm flipH="1" flipV="1">
              <a:off x="1261868" y="2196639"/>
              <a:ext cx="287101" cy="38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a:stCxn id="71" idx="2"/>
              <a:endCxn id="73" idx="6"/>
            </p:cNvCxnSpPr>
            <p:nvPr/>
          </p:nvCxnSpPr>
          <p:spPr>
            <a:xfrm flipH="1">
              <a:off x="1655435" y="2221630"/>
              <a:ext cx="356085" cy="134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a:stCxn id="57" idx="2"/>
              <a:endCxn id="71" idx="6"/>
            </p:cNvCxnSpPr>
            <p:nvPr/>
          </p:nvCxnSpPr>
          <p:spPr>
            <a:xfrm flipH="1">
              <a:off x="2150598" y="2117616"/>
              <a:ext cx="166974" cy="1040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a:stCxn id="72" idx="2"/>
              <a:endCxn id="57" idx="6"/>
            </p:cNvCxnSpPr>
            <p:nvPr/>
          </p:nvCxnSpPr>
          <p:spPr>
            <a:xfrm flipH="1" flipV="1">
              <a:off x="2404781" y="2117616"/>
              <a:ext cx="206985" cy="1086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a:stCxn id="72" idx="0"/>
            </p:cNvCxnSpPr>
            <p:nvPr/>
          </p:nvCxnSpPr>
          <p:spPr>
            <a:xfrm flipH="1" flipV="1">
              <a:off x="2640361" y="1883428"/>
              <a:ext cx="61026" cy="2535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57" idx="0"/>
              <a:endCxn id="16" idx="1"/>
            </p:cNvCxnSpPr>
            <p:nvPr/>
          </p:nvCxnSpPr>
          <p:spPr>
            <a:xfrm flipH="1" flipV="1">
              <a:off x="2179430" y="1753160"/>
              <a:ext cx="181747" cy="3182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a:stCxn id="69" idx="6"/>
              <a:endCxn id="16" idx="7"/>
            </p:cNvCxnSpPr>
            <p:nvPr/>
          </p:nvCxnSpPr>
          <p:spPr>
            <a:xfrm flipV="1">
              <a:off x="1886511" y="1753160"/>
              <a:ext cx="451195" cy="2830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a:stCxn id="73" idx="7"/>
              <a:endCxn id="69" idx="3"/>
            </p:cNvCxnSpPr>
            <p:nvPr/>
          </p:nvCxnSpPr>
          <p:spPr>
            <a:xfrm flipV="1">
              <a:off x="1639843" y="2093755"/>
              <a:ext cx="104477" cy="103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a:stCxn id="73" idx="1"/>
              <a:endCxn id="48" idx="1"/>
            </p:cNvCxnSpPr>
            <p:nvPr/>
          </p:nvCxnSpPr>
          <p:spPr>
            <a:xfrm flipH="1" flipV="1">
              <a:off x="1257901" y="1757345"/>
              <a:ext cx="306660" cy="4394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a:stCxn id="70" idx="7"/>
              <a:endCxn id="48" idx="7"/>
            </p:cNvCxnSpPr>
            <p:nvPr/>
          </p:nvCxnSpPr>
          <p:spPr>
            <a:xfrm flipV="1">
              <a:off x="1261868" y="1757345"/>
              <a:ext cx="188496" cy="3242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a:stCxn id="48" idx="1"/>
            </p:cNvCxnSpPr>
            <p:nvPr/>
          </p:nvCxnSpPr>
          <p:spPr>
            <a:xfrm flipH="1" flipV="1">
              <a:off x="1087786" y="1696103"/>
              <a:ext cx="170115" cy="612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a:stCxn id="48" idx="0"/>
              <a:endCxn id="45" idx="4"/>
            </p:cNvCxnSpPr>
            <p:nvPr/>
          </p:nvCxnSpPr>
          <p:spPr>
            <a:xfrm flipV="1">
              <a:off x="1354133" y="1426227"/>
              <a:ext cx="49967" cy="2936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48" idx="7"/>
              <a:endCxn id="46" idx="3"/>
            </p:cNvCxnSpPr>
            <p:nvPr/>
          </p:nvCxnSpPr>
          <p:spPr>
            <a:xfrm flipV="1">
              <a:off x="1450364" y="1582889"/>
              <a:ext cx="200173" cy="1744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a:stCxn id="48" idx="6"/>
              <a:endCxn id="16" idx="2"/>
            </p:cNvCxnSpPr>
            <p:nvPr/>
          </p:nvCxnSpPr>
          <p:spPr>
            <a:xfrm flipV="1">
              <a:off x="1490224" y="1833421"/>
              <a:ext cx="656426" cy="142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a:stCxn id="46" idx="4"/>
              <a:endCxn id="69" idx="0"/>
            </p:cNvCxnSpPr>
            <p:nvPr/>
          </p:nvCxnSpPr>
          <p:spPr>
            <a:xfrm>
              <a:off x="1715464" y="1609219"/>
              <a:ext cx="87754" cy="3456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a:stCxn id="45" idx="5"/>
              <a:endCxn id="69" idx="1"/>
            </p:cNvCxnSpPr>
            <p:nvPr/>
          </p:nvCxnSpPr>
          <p:spPr>
            <a:xfrm>
              <a:off x="1471373" y="1401053"/>
              <a:ext cx="272947" cy="5776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a:stCxn id="48" idx="5"/>
              <a:endCxn id="69" idx="2"/>
            </p:cNvCxnSpPr>
            <p:nvPr/>
          </p:nvCxnSpPr>
          <p:spPr>
            <a:xfrm>
              <a:off x="1450364" y="1938073"/>
              <a:ext cx="269560" cy="981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a:stCxn id="16" idx="6"/>
              <a:endCxn id="54" idx="2"/>
            </p:cNvCxnSpPr>
            <p:nvPr/>
          </p:nvCxnSpPr>
          <p:spPr>
            <a:xfrm flipV="1">
              <a:off x="2370486" y="1817249"/>
              <a:ext cx="204228" cy="161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a:stCxn id="16" idx="5"/>
              <a:endCxn id="72" idx="1"/>
            </p:cNvCxnSpPr>
            <p:nvPr/>
          </p:nvCxnSpPr>
          <p:spPr>
            <a:xfrm>
              <a:off x="2337706" y="1913682"/>
              <a:ext cx="300309" cy="2494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a:stCxn id="72" idx="6"/>
              <a:endCxn id="10" idx="2"/>
            </p:cNvCxnSpPr>
            <p:nvPr/>
          </p:nvCxnSpPr>
          <p:spPr>
            <a:xfrm flipV="1">
              <a:off x="2791007" y="2108853"/>
              <a:ext cx="300204" cy="1174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a:stCxn id="72" idx="7"/>
              <a:endCxn id="55" idx="3"/>
            </p:cNvCxnSpPr>
            <p:nvPr/>
          </p:nvCxnSpPr>
          <p:spPr>
            <a:xfrm flipV="1">
              <a:off x="2764758" y="1727644"/>
              <a:ext cx="497388" cy="4354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a:stCxn id="10" idx="0"/>
            </p:cNvCxnSpPr>
            <p:nvPr/>
          </p:nvCxnSpPr>
          <p:spPr>
            <a:xfrm flipV="1">
              <a:off x="3226149" y="1750078"/>
              <a:ext cx="58737" cy="2254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a:stCxn id="10" idx="1"/>
              <a:endCxn id="53" idx="5"/>
            </p:cNvCxnSpPr>
            <p:nvPr/>
          </p:nvCxnSpPr>
          <p:spPr>
            <a:xfrm flipH="1" flipV="1">
              <a:off x="2861054" y="1569117"/>
              <a:ext cx="269679" cy="4454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a:endCxn id="54" idx="5"/>
            </p:cNvCxnSpPr>
            <p:nvPr/>
          </p:nvCxnSpPr>
          <p:spPr>
            <a:xfrm flipH="1" flipV="1">
              <a:off x="2669707" y="1856887"/>
              <a:ext cx="538979" cy="2614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a:stCxn id="54" idx="0"/>
              <a:endCxn id="53" idx="3"/>
            </p:cNvCxnSpPr>
            <p:nvPr/>
          </p:nvCxnSpPr>
          <p:spPr>
            <a:xfrm flipV="1">
              <a:off x="2630360" y="1569117"/>
              <a:ext cx="106673" cy="1920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a:stCxn id="54" idx="1"/>
              <a:endCxn id="17" idx="5"/>
            </p:cNvCxnSpPr>
            <p:nvPr/>
          </p:nvCxnSpPr>
          <p:spPr>
            <a:xfrm flipH="1" flipV="1">
              <a:off x="2454366" y="1475530"/>
              <a:ext cx="136646" cy="3020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a:stCxn id="16" idx="4"/>
              <a:endCxn id="17" idx="4"/>
            </p:cNvCxnSpPr>
            <p:nvPr/>
          </p:nvCxnSpPr>
          <p:spPr>
            <a:xfrm flipV="1">
              <a:off x="2258568" y="1508775"/>
              <a:ext cx="114696" cy="4381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a:stCxn id="16" idx="1"/>
              <a:endCxn id="46" idx="5"/>
            </p:cNvCxnSpPr>
            <p:nvPr/>
          </p:nvCxnSpPr>
          <p:spPr>
            <a:xfrm flipH="1" flipV="1">
              <a:off x="1780390" y="1582889"/>
              <a:ext cx="399040" cy="1702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a:stCxn id="16" idx="0"/>
              <a:endCxn id="50" idx="4"/>
            </p:cNvCxnSpPr>
            <p:nvPr/>
          </p:nvCxnSpPr>
          <p:spPr>
            <a:xfrm flipH="1" flipV="1">
              <a:off x="2133597" y="1019827"/>
              <a:ext cx="124971" cy="7000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a:stCxn id="69" idx="0"/>
              <a:endCxn id="50" idx="4"/>
            </p:cNvCxnSpPr>
            <p:nvPr/>
          </p:nvCxnSpPr>
          <p:spPr>
            <a:xfrm flipV="1">
              <a:off x="1803218" y="1019827"/>
              <a:ext cx="330379" cy="9350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a:stCxn id="16" idx="1"/>
            </p:cNvCxnSpPr>
            <p:nvPr/>
          </p:nvCxnSpPr>
          <p:spPr>
            <a:xfrm flipH="1" flipV="1">
              <a:off x="1830736" y="1057927"/>
              <a:ext cx="348694" cy="6952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a:stCxn id="46" idx="0"/>
            </p:cNvCxnSpPr>
            <p:nvPr/>
          </p:nvCxnSpPr>
          <p:spPr>
            <a:xfrm flipV="1">
              <a:off x="1715464" y="1061103"/>
              <a:ext cx="77172" cy="3683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a:stCxn id="46" idx="7"/>
              <a:endCxn id="50" idx="3"/>
            </p:cNvCxnSpPr>
            <p:nvPr/>
          </p:nvCxnSpPr>
          <p:spPr>
            <a:xfrm flipV="1">
              <a:off x="1780390" y="986582"/>
              <a:ext cx="272104" cy="4691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a:stCxn id="46" idx="6"/>
              <a:endCxn id="17" idx="2"/>
            </p:cNvCxnSpPr>
            <p:nvPr/>
          </p:nvCxnSpPr>
          <p:spPr>
            <a:xfrm flipV="1">
              <a:off x="1807284" y="1395269"/>
              <a:ext cx="451283" cy="1240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17" idx="0"/>
              <a:endCxn id="50" idx="5"/>
            </p:cNvCxnSpPr>
            <p:nvPr/>
          </p:nvCxnSpPr>
          <p:spPr>
            <a:xfrm flipH="1" flipV="1">
              <a:off x="2214699" y="986582"/>
              <a:ext cx="158565" cy="2951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a:stCxn id="17" idx="0"/>
              <a:endCxn id="51" idx="4"/>
            </p:cNvCxnSpPr>
            <p:nvPr/>
          </p:nvCxnSpPr>
          <p:spPr>
            <a:xfrm flipV="1">
              <a:off x="2373264" y="690029"/>
              <a:ext cx="7746" cy="5917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a:stCxn id="17" idx="7"/>
              <a:endCxn id="52" idx="3"/>
            </p:cNvCxnSpPr>
            <p:nvPr/>
          </p:nvCxnSpPr>
          <p:spPr>
            <a:xfrm flipV="1">
              <a:off x="2454366" y="1114430"/>
              <a:ext cx="62197" cy="2005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a:stCxn id="52" idx="0"/>
            </p:cNvCxnSpPr>
            <p:nvPr/>
          </p:nvCxnSpPr>
          <p:spPr>
            <a:xfrm flipH="1" flipV="1">
              <a:off x="2424462" y="689628"/>
              <a:ext cx="122572" cy="3501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a:stCxn id="52" idx="7"/>
              <a:endCxn id="18" idx="3"/>
            </p:cNvCxnSpPr>
            <p:nvPr/>
          </p:nvCxnSpPr>
          <p:spPr>
            <a:xfrm flipV="1">
              <a:off x="2577505" y="796161"/>
              <a:ext cx="314653" cy="2563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a:stCxn id="53" idx="1"/>
              <a:endCxn id="52" idx="5"/>
            </p:cNvCxnSpPr>
            <p:nvPr/>
          </p:nvCxnSpPr>
          <p:spPr>
            <a:xfrm flipH="1" flipV="1">
              <a:off x="2577505" y="1114430"/>
              <a:ext cx="159528" cy="3310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a:stCxn id="55" idx="1"/>
              <a:endCxn id="52" idx="6"/>
            </p:cNvCxnSpPr>
            <p:nvPr/>
          </p:nvCxnSpPr>
          <p:spPr>
            <a:xfrm flipH="1" flipV="1">
              <a:off x="2590126" y="1083491"/>
              <a:ext cx="672020" cy="5654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a:stCxn id="12" idx="4"/>
              <a:endCxn id="55" idx="0"/>
            </p:cNvCxnSpPr>
            <p:nvPr/>
          </p:nvCxnSpPr>
          <p:spPr>
            <a:xfrm flipH="1">
              <a:off x="3304444" y="1226202"/>
              <a:ext cx="178986" cy="406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a:stCxn id="12" idx="3"/>
              <a:endCxn id="72" idx="7"/>
            </p:cNvCxnSpPr>
            <p:nvPr/>
          </p:nvCxnSpPr>
          <p:spPr>
            <a:xfrm flipH="1">
              <a:off x="2764758" y="1198769"/>
              <a:ext cx="652518" cy="9643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a:stCxn id="53" idx="2"/>
              <a:endCxn id="16" idx="7"/>
            </p:cNvCxnSpPr>
            <p:nvPr/>
          </p:nvCxnSpPr>
          <p:spPr>
            <a:xfrm flipH="1">
              <a:off x="2337706" y="1507300"/>
              <a:ext cx="373642" cy="2458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a:stCxn id="55" idx="5"/>
              <a:endCxn id="7" idx="1"/>
            </p:cNvCxnSpPr>
            <p:nvPr/>
          </p:nvCxnSpPr>
          <p:spPr>
            <a:xfrm>
              <a:off x="3346741" y="1727644"/>
              <a:ext cx="245072" cy="447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a:stCxn id="36" idx="2"/>
              <a:endCxn id="40" idx="6"/>
            </p:cNvCxnSpPr>
            <p:nvPr/>
          </p:nvCxnSpPr>
          <p:spPr>
            <a:xfrm flipH="1" flipV="1">
              <a:off x="1352151" y="852242"/>
              <a:ext cx="375908" cy="1287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a:stCxn id="45" idx="1"/>
              <a:endCxn id="41" idx="5"/>
            </p:cNvCxnSpPr>
            <p:nvPr/>
          </p:nvCxnSpPr>
          <p:spPr>
            <a:xfrm flipH="1" flipV="1">
              <a:off x="946076" y="910701"/>
              <a:ext cx="390750" cy="3688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a:stCxn id="47" idx="0"/>
              <a:endCxn id="41" idx="4"/>
            </p:cNvCxnSpPr>
            <p:nvPr/>
          </p:nvCxnSpPr>
          <p:spPr>
            <a:xfrm flipH="1" flipV="1">
              <a:off x="883221" y="937277"/>
              <a:ext cx="113401" cy="6347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a:stCxn id="45" idx="2"/>
              <a:endCxn id="49" idx="6"/>
            </p:cNvCxnSpPr>
            <p:nvPr/>
          </p:nvCxnSpPr>
          <p:spPr>
            <a:xfrm flipH="1" flipV="1">
              <a:off x="913896" y="1265801"/>
              <a:ext cx="395064" cy="744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a:stCxn id="40" idx="3"/>
              <a:endCxn id="49" idx="7"/>
            </p:cNvCxnSpPr>
            <p:nvPr/>
          </p:nvCxnSpPr>
          <p:spPr>
            <a:xfrm flipH="1">
              <a:off x="874708" y="943095"/>
              <a:ext cx="248504" cy="2339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a:stCxn id="45" idx="3"/>
              <a:endCxn id="47" idx="7"/>
            </p:cNvCxnSpPr>
            <p:nvPr/>
          </p:nvCxnSpPr>
          <p:spPr>
            <a:xfrm flipH="1">
              <a:off x="1063895" y="1401053"/>
              <a:ext cx="272931" cy="1961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a:stCxn id="40" idx="4"/>
              <a:endCxn id="45" idx="0"/>
            </p:cNvCxnSpPr>
            <p:nvPr/>
          </p:nvCxnSpPr>
          <p:spPr>
            <a:xfrm>
              <a:off x="1218042" y="980727"/>
              <a:ext cx="186058" cy="2736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a:stCxn id="44" idx="4"/>
              <a:endCxn id="45" idx="0"/>
            </p:cNvCxnSpPr>
            <p:nvPr/>
          </p:nvCxnSpPr>
          <p:spPr>
            <a:xfrm flipH="1">
              <a:off x="1404100" y="685496"/>
              <a:ext cx="204087" cy="5688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a:stCxn id="36" idx="3"/>
              <a:endCxn id="45" idx="7"/>
            </p:cNvCxnSpPr>
            <p:nvPr/>
          </p:nvCxnSpPr>
          <p:spPr>
            <a:xfrm flipH="1">
              <a:off x="1471373" y="1033214"/>
              <a:ext cx="278722" cy="2462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a:stCxn id="81" idx="3"/>
              <a:endCxn id="85" idx="0"/>
            </p:cNvCxnSpPr>
            <p:nvPr/>
          </p:nvCxnSpPr>
          <p:spPr>
            <a:xfrm flipH="1">
              <a:off x="4264419" y="2722383"/>
              <a:ext cx="126563" cy="5569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a:stCxn id="82" idx="3"/>
              <a:endCxn id="85" idx="7"/>
            </p:cNvCxnSpPr>
            <p:nvPr/>
          </p:nvCxnSpPr>
          <p:spPr>
            <a:xfrm flipH="1">
              <a:off x="4356989" y="3070872"/>
              <a:ext cx="383816" cy="2466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a:stCxn id="82" idx="3"/>
              <a:endCxn id="96" idx="7"/>
            </p:cNvCxnSpPr>
            <p:nvPr/>
          </p:nvCxnSpPr>
          <p:spPr>
            <a:xfrm flipH="1">
              <a:off x="4195777" y="3070872"/>
              <a:ext cx="545028" cy="9632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a:stCxn id="87" idx="2"/>
              <a:endCxn id="86" idx="6"/>
            </p:cNvCxnSpPr>
            <p:nvPr/>
          </p:nvCxnSpPr>
          <p:spPr>
            <a:xfrm flipH="1">
              <a:off x="4135649" y="3679058"/>
              <a:ext cx="475473" cy="918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a:stCxn id="89" idx="2"/>
              <a:endCxn id="88" idx="6"/>
            </p:cNvCxnSpPr>
            <p:nvPr/>
          </p:nvCxnSpPr>
          <p:spPr>
            <a:xfrm flipH="1">
              <a:off x="4976324" y="3351975"/>
              <a:ext cx="289513" cy="1235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a:endCxn id="88" idx="6"/>
            </p:cNvCxnSpPr>
            <p:nvPr/>
          </p:nvCxnSpPr>
          <p:spPr>
            <a:xfrm flipH="1" flipV="1">
              <a:off x="4976324" y="3475491"/>
              <a:ext cx="626313" cy="1319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a:stCxn id="93" idx="3"/>
              <a:endCxn id="92" idx="7"/>
            </p:cNvCxnSpPr>
            <p:nvPr/>
          </p:nvCxnSpPr>
          <p:spPr>
            <a:xfrm flipH="1">
              <a:off x="5343454" y="3193740"/>
              <a:ext cx="306005" cy="3870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a:stCxn id="93" idx="4"/>
              <a:endCxn id="100" idx="0"/>
            </p:cNvCxnSpPr>
            <p:nvPr/>
          </p:nvCxnSpPr>
          <p:spPr>
            <a:xfrm>
              <a:off x="5704272" y="3216847"/>
              <a:ext cx="18431" cy="2686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a:stCxn id="93" idx="5"/>
              <a:endCxn id="91" idx="6"/>
            </p:cNvCxnSpPr>
            <p:nvPr/>
          </p:nvCxnSpPr>
          <p:spPr>
            <a:xfrm>
              <a:off x="5759084" y="3193740"/>
              <a:ext cx="400128" cy="2352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a:stCxn id="89" idx="6"/>
              <a:endCxn id="91" idx="2"/>
            </p:cNvCxnSpPr>
            <p:nvPr/>
          </p:nvCxnSpPr>
          <p:spPr>
            <a:xfrm>
              <a:off x="5392261" y="3351975"/>
              <a:ext cx="640527" cy="77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a:stCxn id="82" idx="5"/>
              <a:endCxn id="89" idx="1"/>
            </p:cNvCxnSpPr>
            <p:nvPr/>
          </p:nvCxnSpPr>
          <p:spPr>
            <a:xfrm>
              <a:off x="4867548" y="3070872"/>
              <a:ext cx="416803" cy="2342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stCxn id="85" idx="5"/>
              <a:endCxn id="87" idx="1"/>
            </p:cNvCxnSpPr>
            <p:nvPr/>
          </p:nvCxnSpPr>
          <p:spPr>
            <a:xfrm>
              <a:off x="4356989" y="3502122"/>
              <a:ext cx="274501" cy="1291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a:stCxn id="85" idx="3"/>
              <a:endCxn id="86" idx="0"/>
            </p:cNvCxnSpPr>
            <p:nvPr/>
          </p:nvCxnSpPr>
          <p:spPr>
            <a:xfrm flipH="1">
              <a:off x="4066110" y="3502122"/>
              <a:ext cx="105738" cy="2012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a:stCxn id="85" idx="4"/>
              <a:endCxn id="96" idx="0"/>
            </p:cNvCxnSpPr>
            <p:nvPr/>
          </p:nvCxnSpPr>
          <p:spPr>
            <a:xfrm flipH="1">
              <a:off x="4132406" y="3540353"/>
              <a:ext cx="132013" cy="4666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78" idx="5"/>
              <a:endCxn id="85" idx="1"/>
            </p:cNvCxnSpPr>
            <p:nvPr/>
          </p:nvCxnSpPr>
          <p:spPr>
            <a:xfrm>
              <a:off x="3973779" y="2929880"/>
              <a:ext cx="198069" cy="3876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a:stCxn id="78" idx="4"/>
              <a:endCxn id="77" idx="7"/>
            </p:cNvCxnSpPr>
            <p:nvPr/>
          </p:nvCxnSpPr>
          <p:spPr>
            <a:xfrm flipH="1">
              <a:off x="3854840" y="2943407"/>
              <a:ext cx="88106" cy="1850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a:stCxn id="82" idx="5"/>
              <a:endCxn id="88" idx="0"/>
            </p:cNvCxnSpPr>
            <p:nvPr/>
          </p:nvCxnSpPr>
          <p:spPr>
            <a:xfrm>
              <a:off x="4867548" y="3070872"/>
              <a:ext cx="50241" cy="3430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a:stCxn id="90" idx="3"/>
              <a:endCxn id="88" idx="7"/>
            </p:cNvCxnSpPr>
            <p:nvPr/>
          </p:nvCxnSpPr>
          <p:spPr>
            <a:xfrm flipH="1">
              <a:off x="4959179" y="2795263"/>
              <a:ext cx="322421" cy="6366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a:stCxn id="80" idx="4"/>
              <a:endCxn id="89" idx="1"/>
            </p:cNvCxnSpPr>
            <p:nvPr/>
          </p:nvCxnSpPr>
          <p:spPr>
            <a:xfrm>
              <a:off x="5044880" y="2646310"/>
              <a:ext cx="239471" cy="6588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a:stCxn id="80" idx="3"/>
              <a:endCxn id="82" idx="7"/>
            </p:cNvCxnSpPr>
            <p:nvPr/>
          </p:nvCxnSpPr>
          <p:spPr>
            <a:xfrm flipH="1">
              <a:off x="4867548" y="2622800"/>
              <a:ext cx="120379" cy="3170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a:stCxn id="81" idx="4"/>
              <a:endCxn id="87" idx="0"/>
            </p:cNvCxnSpPr>
            <p:nvPr/>
          </p:nvCxnSpPr>
          <p:spPr>
            <a:xfrm>
              <a:off x="4447935" y="2745893"/>
              <a:ext cx="232726" cy="8655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a:stCxn id="85" idx="6"/>
              <a:endCxn id="88" idx="2"/>
            </p:cNvCxnSpPr>
            <p:nvPr/>
          </p:nvCxnSpPr>
          <p:spPr>
            <a:xfrm>
              <a:off x="4395333" y="3409823"/>
              <a:ext cx="463920" cy="656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a:stCxn id="89" idx="0"/>
              <a:endCxn id="90" idx="4"/>
            </p:cNvCxnSpPr>
            <p:nvPr/>
          </p:nvCxnSpPr>
          <p:spPr>
            <a:xfrm flipH="1" flipV="1">
              <a:off x="5326298" y="2814664"/>
              <a:ext cx="2751" cy="4710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a:stCxn id="100" idx="1"/>
              <a:endCxn id="90" idx="5"/>
            </p:cNvCxnSpPr>
            <p:nvPr/>
          </p:nvCxnSpPr>
          <p:spPr>
            <a:xfrm flipH="1" flipV="1">
              <a:off x="5370996" y="2795263"/>
              <a:ext cx="272580" cy="7224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a:stCxn id="93" idx="1"/>
            </p:cNvCxnSpPr>
            <p:nvPr/>
          </p:nvCxnSpPr>
          <p:spPr>
            <a:xfrm flipH="1" flipV="1">
              <a:off x="5374036" y="2801003"/>
              <a:ext cx="275423" cy="2811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a:stCxn id="93" idx="0"/>
              <a:endCxn id="106" idx="4"/>
            </p:cNvCxnSpPr>
            <p:nvPr/>
          </p:nvCxnSpPr>
          <p:spPr>
            <a:xfrm flipH="1" flipV="1">
              <a:off x="5606340" y="2662265"/>
              <a:ext cx="97932" cy="3968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a:stCxn id="93" idx="7"/>
              <a:endCxn id="94" idx="3"/>
            </p:cNvCxnSpPr>
            <p:nvPr/>
          </p:nvCxnSpPr>
          <p:spPr>
            <a:xfrm flipV="1">
              <a:off x="5759084" y="2811779"/>
              <a:ext cx="131422" cy="2703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a:stCxn id="93" idx="6"/>
              <a:endCxn id="101" idx="3"/>
            </p:cNvCxnSpPr>
            <p:nvPr/>
          </p:nvCxnSpPr>
          <p:spPr>
            <a:xfrm flipV="1">
              <a:off x="5781788" y="3020298"/>
              <a:ext cx="383258" cy="1176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a:stCxn id="106" idx="0"/>
              <a:endCxn id="83" idx="4"/>
            </p:cNvCxnSpPr>
            <p:nvPr/>
          </p:nvCxnSpPr>
          <p:spPr>
            <a:xfrm flipH="1" flipV="1">
              <a:off x="5497290" y="2461449"/>
              <a:ext cx="109050" cy="1409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a:stCxn id="90" idx="0"/>
              <a:endCxn id="83" idx="3"/>
            </p:cNvCxnSpPr>
            <p:nvPr/>
          </p:nvCxnSpPr>
          <p:spPr>
            <a:xfrm flipV="1">
              <a:off x="5326298" y="2430846"/>
              <a:ext cx="97814" cy="2513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a:stCxn id="8" idx="6"/>
              <a:endCxn id="83" idx="2"/>
            </p:cNvCxnSpPr>
            <p:nvPr/>
          </p:nvCxnSpPr>
          <p:spPr>
            <a:xfrm flipV="1">
              <a:off x="4751736" y="2356963"/>
              <a:ext cx="642065" cy="249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a:stCxn id="80" idx="6"/>
              <a:endCxn id="83" idx="3"/>
            </p:cNvCxnSpPr>
            <p:nvPr/>
          </p:nvCxnSpPr>
          <p:spPr>
            <a:xfrm flipV="1">
              <a:off x="5125422" y="2430846"/>
              <a:ext cx="298690" cy="1351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a:stCxn id="80" idx="5"/>
              <a:endCxn id="8" idx="5"/>
            </p:cNvCxnSpPr>
            <p:nvPr/>
          </p:nvCxnSpPr>
          <p:spPr>
            <a:xfrm flipH="1" flipV="1">
              <a:off x="4708494" y="2480686"/>
              <a:ext cx="393338" cy="1421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a:stCxn id="82" idx="0"/>
              <a:endCxn id="8" idx="0"/>
            </p:cNvCxnSpPr>
            <p:nvPr/>
          </p:nvCxnSpPr>
          <p:spPr>
            <a:xfrm flipH="1" flipV="1">
              <a:off x="4604099" y="2242203"/>
              <a:ext cx="200078" cy="6705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a:stCxn id="82" idx="2"/>
              <a:endCxn id="78" idx="6"/>
            </p:cNvCxnSpPr>
            <p:nvPr/>
          </p:nvCxnSpPr>
          <p:spPr>
            <a:xfrm flipH="1" flipV="1">
              <a:off x="3986550" y="2897222"/>
              <a:ext cx="728006" cy="1081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a:stCxn id="81" idx="1"/>
              <a:endCxn id="79" idx="4"/>
            </p:cNvCxnSpPr>
            <p:nvPr/>
          </p:nvCxnSpPr>
          <p:spPr>
            <a:xfrm flipH="1" flipV="1">
              <a:off x="4252070" y="2259533"/>
              <a:ext cx="138912" cy="3493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a:stCxn id="81" idx="0"/>
              <a:endCxn id="8" idx="3"/>
            </p:cNvCxnSpPr>
            <p:nvPr/>
          </p:nvCxnSpPr>
          <p:spPr>
            <a:xfrm flipV="1">
              <a:off x="4447935" y="2480686"/>
              <a:ext cx="51768" cy="1046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a:stCxn id="8" idx="1"/>
              <a:endCxn id="79" idx="5"/>
            </p:cNvCxnSpPr>
            <p:nvPr/>
          </p:nvCxnSpPr>
          <p:spPr>
            <a:xfrm flipH="1" flipV="1">
              <a:off x="4309022" y="2236023"/>
              <a:ext cx="190681" cy="47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a:stCxn id="8" idx="0"/>
              <a:endCxn id="19" idx="4"/>
            </p:cNvCxnSpPr>
            <p:nvPr/>
          </p:nvCxnSpPr>
          <p:spPr>
            <a:xfrm flipV="1">
              <a:off x="4604099" y="1965978"/>
              <a:ext cx="46831" cy="2762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a:stCxn id="8" idx="7"/>
              <a:endCxn id="20" idx="3"/>
            </p:cNvCxnSpPr>
            <p:nvPr/>
          </p:nvCxnSpPr>
          <p:spPr>
            <a:xfrm flipV="1">
              <a:off x="4708494" y="2110091"/>
              <a:ext cx="180293" cy="1730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a:stCxn id="80" idx="0"/>
              <a:endCxn id="20" idx="4"/>
            </p:cNvCxnSpPr>
            <p:nvPr/>
          </p:nvCxnSpPr>
          <p:spPr>
            <a:xfrm flipH="1" flipV="1">
              <a:off x="4961965" y="2140694"/>
              <a:ext cx="82915" cy="3450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a:stCxn id="80" idx="1"/>
              <a:endCxn id="19" idx="5"/>
            </p:cNvCxnSpPr>
            <p:nvPr/>
          </p:nvCxnSpPr>
          <p:spPr>
            <a:xfrm flipH="1" flipV="1">
              <a:off x="4722211" y="1935988"/>
              <a:ext cx="265716" cy="5732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a:stCxn id="83" idx="1"/>
              <a:endCxn id="20" idx="5"/>
            </p:cNvCxnSpPr>
            <p:nvPr/>
          </p:nvCxnSpPr>
          <p:spPr>
            <a:xfrm flipH="1" flipV="1">
              <a:off x="5035142" y="2110091"/>
              <a:ext cx="388970" cy="1729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a:stCxn id="83" idx="0"/>
              <a:endCxn id="84" idx="4"/>
            </p:cNvCxnSpPr>
            <p:nvPr/>
          </p:nvCxnSpPr>
          <p:spPr>
            <a:xfrm flipV="1">
              <a:off x="5497290" y="2022956"/>
              <a:ext cx="122690" cy="2295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a:stCxn id="105" idx="3"/>
              <a:endCxn id="106" idx="0"/>
            </p:cNvCxnSpPr>
            <p:nvPr/>
          </p:nvCxnSpPr>
          <p:spPr>
            <a:xfrm flipH="1">
              <a:off x="5606340" y="2392938"/>
              <a:ext cx="215615" cy="2094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a:stCxn id="106" idx="2"/>
              <a:endCxn id="90" idx="7"/>
            </p:cNvCxnSpPr>
            <p:nvPr/>
          </p:nvCxnSpPr>
          <p:spPr>
            <a:xfrm flipH="1">
              <a:off x="5370996" y="2632340"/>
              <a:ext cx="205142" cy="692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a:stCxn id="90" idx="1"/>
              <a:endCxn id="80" idx="5"/>
            </p:cNvCxnSpPr>
            <p:nvPr/>
          </p:nvCxnSpPr>
          <p:spPr>
            <a:xfrm flipH="1" flipV="1">
              <a:off x="5101832" y="2622800"/>
              <a:ext cx="179768" cy="787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a:stCxn id="90" idx="3"/>
              <a:endCxn id="82" idx="6"/>
            </p:cNvCxnSpPr>
            <p:nvPr/>
          </p:nvCxnSpPr>
          <p:spPr>
            <a:xfrm flipH="1">
              <a:off x="4893797" y="2795263"/>
              <a:ext cx="387803" cy="2100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a:stCxn id="94" idx="2"/>
              <a:endCxn id="90" idx="6"/>
            </p:cNvCxnSpPr>
            <p:nvPr/>
          </p:nvCxnSpPr>
          <p:spPr>
            <a:xfrm flipH="1" flipV="1">
              <a:off x="5389510" y="2748427"/>
              <a:ext cx="475472" cy="19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stCxn id="94" idx="1"/>
              <a:endCxn id="83" idx="5"/>
            </p:cNvCxnSpPr>
            <p:nvPr/>
          </p:nvCxnSpPr>
          <p:spPr>
            <a:xfrm flipH="1" flipV="1">
              <a:off x="5570467" y="2430846"/>
              <a:ext cx="320039" cy="2580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a:stCxn id="94" idx="0"/>
              <a:endCxn id="105" idx="5"/>
            </p:cNvCxnSpPr>
            <p:nvPr/>
          </p:nvCxnSpPr>
          <p:spPr>
            <a:xfrm flipH="1" flipV="1">
              <a:off x="5895788" y="2392938"/>
              <a:ext cx="56340" cy="2705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a:stCxn id="94" idx="7"/>
              <a:endCxn id="108" idx="3"/>
            </p:cNvCxnSpPr>
            <p:nvPr/>
          </p:nvCxnSpPr>
          <p:spPr>
            <a:xfrm flipV="1">
              <a:off x="6013749" y="2294059"/>
              <a:ext cx="190910" cy="3948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a:stCxn id="106" idx="6"/>
              <a:endCxn id="110" idx="2"/>
            </p:cNvCxnSpPr>
            <p:nvPr/>
          </p:nvCxnSpPr>
          <p:spPr>
            <a:xfrm flipV="1">
              <a:off x="5636542" y="2625738"/>
              <a:ext cx="695543" cy="66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a:stCxn id="88" idx="1"/>
              <a:endCxn id="81" idx="5"/>
            </p:cNvCxnSpPr>
            <p:nvPr/>
          </p:nvCxnSpPr>
          <p:spPr>
            <a:xfrm flipH="1" flipV="1">
              <a:off x="4504887" y="2722383"/>
              <a:ext cx="371511" cy="7095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a:stCxn id="80" idx="6"/>
              <a:endCxn id="81" idx="6"/>
            </p:cNvCxnSpPr>
            <p:nvPr/>
          </p:nvCxnSpPr>
          <p:spPr>
            <a:xfrm flipH="1">
              <a:off x="4528477" y="2566043"/>
              <a:ext cx="596945" cy="995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7" name="Oval 276"/>
            <p:cNvSpPr/>
            <p:nvPr/>
          </p:nvSpPr>
          <p:spPr>
            <a:xfrm>
              <a:off x="4964337" y="2485776"/>
              <a:ext cx="161085" cy="160534"/>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cxnSp>
          <p:nvCxnSpPr>
            <p:cNvPr id="278" name="Straight Connector 277"/>
            <p:cNvCxnSpPr>
              <a:stCxn id="44" idx="3"/>
              <a:endCxn id="40" idx="7"/>
            </p:cNvCxnSpPr>
            <p:nvPr/>
          </p:nvCxnSpPr>
          <p:spPr>
            <a:xfrm flipH="1">
              <a:off x="1312871" y="657928"/>
              <a:ext cx="226181" cy="1034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a:stCxn id="38" idx="3"/>
              <a:endCxn id="40" idx="7"/>
            </p:cNvCxnSpPr>
            <p:nvPr/>
          </p:nvCxnSpPr>
          <p:spPr>
            <a:xfrm flipH="1">
              <a:off x="1312871" y="-169789"/>
              <a:ext cx="550583" cy="9311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a:stCxn id="39" idx="4"/>
              <a:endCxn id="40" idx="0"/>
            </p:cNvCxnSpPr>
            <p:nvPr/>
          </p:nvCxnSpPr>
          <p:spPr>
            <a:xfrm flipH="1">
              <a:off x="1218042" y="-161959"/>
              <a:ext cx="378431" cy="8857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a:stCxn id="39" idx="4"/>
              <a:endCxn id="44" idx="0"/>
            </p:cNvCxnSpPr>
            <p:nvPr/>
          </p:nvCxnSpPr>
          <p:spPr>
            <a:xfrm>
              <a:off x="1596473" y="-161959"/>
              <a:ext cx="11714" cy="65921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a:stCxn id="42" idx="5"/>
              <a:endCxn id="44" idx="1"/>
            </p:cNvCxnSpPr>
            <p:nvPr/>
          </p:nvCxnSpPr>
          <p:spPr>
            <a:xfrm>
              <a:off x="1346476" y="180571"/>
              <a:ext cx="192576" cy="3442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a:stCxn id="43" idx="6"/>
              <a:endCxn id="44" idx="2"/>
            </p:cNvCxnSpPr>
            <p:nvPr/>
          </p:nvCxnSpPr>
          <p:spPr>
            <a:xfrm>
              <a:off x="1042739" y="526361"/>
              <a:ext cx="467677" cy="650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a:stCxn id="43" idx="5"/>
              <a:endCxn id="40" idx="1"/>
            </p:cNvCxnSpPr>
            <p:nvPr/>
          </p:nvCxnSpPr>
          <p:spPr>
            <a:xfrm>
              <a:off x="1022052" y="573118"/>
              <a:ext cx="101160" cy="1882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a:stCxn id="37" idx="3"/>
              <a:endCxn id="44" idx="7"/>
            </p:cNvCxnSpPr>
            <p:nvPr/>
          </p:nvCxnSpPr>
          <p:spPr>
            <a:xfrm flipH="1">
              <a:off x="1677321" y="400271"/>
              <a:ext cx="194588" cy="1245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a:stCxn id="38" idx="4"/>
              <a:endCxn id="37" idx="0"/>
            </p:cNvCxnSpPr>
            <p:nvPr/>
          </p:nvCxnSpPr>
          <p:spPr>
            <a:xfrm>
              <a:off x="1936699" y="-139798"/>
              <a:ext cx="40728" cy="2934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a:stCxn id="39" idx="5"/>
              <a:endCxn id="37" idx="1"/>
            </p:cNvCxnSpPr>
            <p:nvPr/>
          </p:nvCxnSpPr>
          <p:spPr>
            <a:xfrm>
              <a:off x="1669718" y="-191950"/>
              <a:ext cx="202191" cy="3879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a:stCxn id="42" idx="6"/>
              <a:endCxn id="37" idx="2"/>
            </p:cNvCxnSpPr>
            <p:nvPr/>
          </p:nvCxnSpPr>
          <p:spPr>
            <a:xfrm>
              <a:off x="1368512" y="128375"/>
              <a:ext cx="459690" cy="1697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a:stCxn id="50" idx="0"/>
              <a:endCxn id="37" idx="4"/>
            </p:cNvCxnSpPr>
            <p:nvPr/>
          </p:nvCxnSpPr>
          <p:spPr>
            <a:xfrm flipH="1" flipV="1">
              <a:off x="1977427" y="442583"/>
              <a:ext cx="156170" cy="3502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a:stCxn id="36" idx="0"/>
              <a:endCxn id="37" idx="4"/>
            </p:cNvCxnSpPr>
            <p:nvPr/>
          </p:nvCxnSpPr>
          <p:spPr>
            <a:xfrm flipV="1">
              <a:off x="1803295" y="442583"/>
              <a:ext cx="174132" cy="4646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a:stCxn id="36" idx="1"/>
              <a:endCxn id="44" idx="5"/>
            </p:cNvCxnSpPr>
            <p:nvPr/>
          </p:nvCxnSpPr>
          <p:spPr>
            <a:xfrm flipH="1" flipV="1">
              <a:off x="1677321" y="657928"/>
              <a:ext cx="72774" cy="2708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a:stCxn id="41" idx="7"/>
              <a:endCxn id="44" idx="2"/>
            </p:cNvCxnSpPr>
            <p:nvPr/>
          </p:nvCxnSpPr>
          <p:spPr>
            <a:xfrm flipV="1">
              <a:off x="946076" y="591374"/>
              <a:ext cx="564340" cy="1910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a:stCxn id="41" idx="6"/>
              <a:endCxn id="40" idx="2"/>
            </p:cNvCxnSpPr>
            <p:nvPr/>
          </p:nvCxnSpPr>
          <p:spPr>
            <a:xfrm>
              <a:off x="972111" y="846542"/>
              <a:ext cx="111821" cy="57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a:stCxn id="40" idx="5"/>
              <a:endCxn id="46" idx="1"/>
            </p:cNvCxnSpPr>
            <p:nvPr/>
          </p:nvCxnSpPr>
          <p:spPr>
            <a:xfrm>
              <a:off x="1312871" y="943095"/>
              <a:ext cx="337666" cy="5126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a:stCxn id="45" idx="6"/>
              <a:endCxn id="46" idx="2"/>
            </p:cNvCxnSpPr>
            <p:nvPr/>
          </p:nvCxnSpPr>
          <p:spPr>
            <a:xfrm>
              <a:off x="1499239" y="1340279"/>
              <a:ext cx="124404" cy="1790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a:stCxn id="36" idx="5"/>
              <a:endCxn id="17" idx="1"/>
            </p:cNvCxnSpPr>
            <p:nvPr/>
          </p:nvCxnSpPr>
          <p:spPr>
            <a:xfrm>
              <a:off x="1856494" y="1033214"/>
              <a:ext cx="435667" cy="2817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a:stCxn id="50" idx="6"/>
              <a:endCxn id="18" idx="2"/>
            </p:cNvCxnSpPr>
            <p:nvPr/>
          </p:nvCxnSpPr>
          <p:spPr>
            <a:xfrm flipV="1">
              <a:off x="2248293" y="723758"/>
              <a:ext cx="613526" cy="1825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a:stCxn id="44" idx="5"/>
              <a:endCxn id="50" idx="1"/>
            </p:cNvCxnSpPr>
            <p:nvPr/>
          </p:nvCxnSpPr>
          <p:spPr>
            <a:xfrm>
              <a:off x="1677321" y="657928"/>
              <a:ext cx="375173" cy="1681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a:stCxn id="36" idx="6"/>
              <a:endCxn id="50" idx="2"/>
            </p:cNvCxnSpPr>
            <p:nvPr/>
          </p:nvCxnSpPr>
          <p:spPr>
            <a:xfrm flipV="1">
              <a:off x="1878530" y="906321"/>
              <a:ext cx="140370" cy="746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a:stCxn id="44" idx="6"/>
              <a:endCxn id="51" idx="2"/>
            </p:cNvCxnSpPr>
            <p:nvPr/>
          </p:nvCxnSpPr>
          <p:spPr>
            <a:xfrm flipV="1">
              <a:off x="1705957" y="576523"/>
              <a:ext cx="560356" cy="148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a:stCxn id="37" idx="5"/>
              <a:endCxn id="51" idx="1"/>
            </p:cNvCxnSpPr>
            <p:nvPr/>
          </p:nvCxnSpPr>
          <p:spPr>
            <a:xfrm>
              <a:off x="2082944" y="400271"/>
              <a:ext cx="216963" cy="959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a:stCxn id="51" idx="5"/>
              <a:endCxn id="12" idx="2"/>
            </p:cNvCxnSpPr>
            <p:nvPr/>
          </p:nvCxnSpPr>
          <p:spPr>
            <a:xfrm>
              <a:off x="2462112" y="656784"/>
              <a:ext cx="927762" cy="4757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a:stCxn id="52" idx="6"/>
              <a:endCxn id="12" idx="2"/>
            </p:cNvCxnSpPr>
            <p:nvPr/>
          </p:nvCxnSpPr>
          <p:spPr>
            <a:xfrm>
              <a:off x="2590126" y="1083491"/>
              <a:ext cx="799748" cy="490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a:stCxn id="17" idx="6"/>
              <a:endCxn id="12" idx="2"/>
            </p:cNvCxnSpPr>
            <p:nvPr/>
          </p:nvCxnSpPr>
          <p:spPr>
            <a:xfrm flipV="1">
              <a:off x="2487960" y="1132541"/>
              <a:ext cx="901914" cy="2627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a:stCxn id="17" idx="6"/>
              <a:endCxn id="53" idx="2"/>
            </p:cNvCxnSpPr>
            <p:nvPr/>
          </p:nvCxnSpPr>
          <p:spPr>
            <a:xfrm>
              <a:off x="2487960" y="1395269"/>
              <a:ext cx="223388" cy="1120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a:stCxn id="53" idx="6"/>
              <a:endCxn id="55" idx="1"/>
            </p:cNvCxnSpPr>
            <p:nvPr/>
          </p:nvCxnSpPr>
          <p:spPr>
            <a:xfrm>
              <a:off x="2886739" y="1507300"/>
              <a:ext cx="375407" cy="1416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a:stCxn id="53" idx="7"/>
              <a:endCxn id="12" idx="3"/>
            </p:cNvCxnSpPr>
            <p:nvPr/>
          </p:nvCxnSpPr>
          <p:spPr>
            <a:xfrm flipV="1">
              <a:off x="2861054" y="1198769"/>
              <a:ext cx="556222" cy="2467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a:stCxn id="53" idx="0"/>
              <a:endCxn id="18" idx="4"/>
            </p:cNvCxnSpPr>
            <p:nvPr/>
          </p:nvCxnSpPr>
          <p:spPr>
            <a:xfrm flipV="1">
              <a:off x="2799044" y="826152"/>
              <a:ext cx="166359" cy="5937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a:stCxn id="18" idx="7"/>
              <a:endCxn id="34" idx="3"/>
            </p:cNvCxnSpPr>
            <p:nvPr/>
          </p:nvCxnSpPr>
          <p:spPr>
            <a:xfrm flipV="1">
              <a:off x="3038648" y="441787"/>
              <a:ext cx="71606" cy="2095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a:stCxn id="18" idx="0"/>
              <a:endCxn id="35" idx="4"/>
            </p:cNvCxnSpPr>
            <p:nvPr/>
          </p:nvCxnSpPr>
          <p:spPr>
            <a:xfrm flipH="1" flipV="1">
              <a:off x="2856983" y="121303"/>
              <a:ext cx="108420" cy="5000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a:stCxn id="18" idx="2"/>
            </p:cNvCxnSpPr>
            <p:nvPr/>
          </p:nvCxnSpPr>
          <p:spPr>
            <a:xfrm flipH="1" flipV="1">
              <a:off x="2497487" y="603903"/>
              <a:ext cx="364332" cy="119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a:stCxn id="18" idx="1"/>
              <a:endCxn id="60" idx="5"/>
            </p:cNvCxnSpPr>
            <p:nvPr/>
          </p:nvCxnSpPr>
          <p:spPr>
            <a:xfrm flipH="1" flipV="1">
              <a:off x="2388545" y="32180"/>
              <a:ext cx="503613" cy="6191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a:stCxn id="35" idx="2"/>
              <a:endCxn id="37" idx="6"/>
            </p:cNvCxnSpPr>
            <p:nvPr/>
          </p:nvCxnSpPr>
          <p:spPr>
            <a:xfrm flipH="1">
              <a:off x="2126651" y="41630"/>
              <a:ext cx="648503" cy="2564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a:stCxn id="35" idx="3"/>
              <a:endCxn id="51" idx="7"/>
            </p:cNvCxnSpPr>
            <p:nvPr/>
          </p:nvCxnSpPr>
          <p:spPr>
            <a:xfrm flipH="1">
              <a:off x="2462112" y="97967"/>
              <a:ext cx="337009" cy="3982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a:stCxn id="60" idx="4"/>
              <a:endCxn id="51" idx="0"/>
            </p:cNvCxnSpPr>
            <p:nvPr/>
          </p:nvCxnSpPr>
          <p:spPr>
            <a:xfrm>
              <a:off x="2334707" y="54559"/>
              <a:ext cx="46303" cy="4084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p:cNvCxnSpPr>
              <a:stCxn id="34" idx="2"/>
              <a:endCxn id="51" idx="6"/>
            </p:cNvCxnSpPr>
            <p:nvPr/>
          </p:nvCxnSpPr>
          <p:spPr>
            <a:xfrm flipH="1">
              <a:off x="2495706" y="389591"/>
              <a:ext cx="593873" cy="1869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a:stCxn id="34" idx="4"/>
              <a:endCxn id="12" idx="1"/>
            </p:cNvCxnSpPr>
            <p:nvPr/>
          </p:nvCxnSpPr>
          <p:spPr>
            <a:xfrm>
              <a:off x="3160169" y="463407"/>
              <a:ext cx="257107" cy="6029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p:cNvCxnSpPr>
              <a:stCxn id="18" idx="6"/>
              <a:endCxn id="22" idx="3"/>
            </p:cNvCxnSpPr>
            <p:nvPr/>
          </p:nvCxnSpPr>
          <p:spPr>
            <a:xfrm flipV="1">
              <a:off x="3068987" y="460759"/>
              <a:ext cx="450226" cy="262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a:stCxn id="18" idx="6"/>
              <a:endCxn id="13" idx="2"/>
            </p:cNvCxnSpPr>
            <p:nvPr/>
          </p:nvCxnSpPr>
          <p:spPr>
            <a:xfrm>
              <a:off x="3068987" y="723758"/>
              <a:ext cx="666749" cy="690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p:cNvCxnSpPr>
              <a:stCxn id="18" idx="5"/>
              <a:endCxn id="12" idx="1"/>
            </p:cNvCxnSpPr>
            <p:nvPr/>
          </p:nvCxnSpPr>
          <p:spPr>
            <a:xfrm>
              <a:off x="3038648" y="796161"/>
              <a:ext cx="378628" cy="2701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a:stCxn id="34" idx="5"/>
              <a:endCxn id="13" idx="5"/>
            </p:cNvCxnSpPr>
            <p:nvPr/>
          </p:nvCxnSpPr>
          <p:spPr>
            <a:xfrm>
              <a:off x="3210084" y="441787"/>
              <a:ext cx="780394" cy="4531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a:stCxn id="34" idx="6"/>
              <a:endCxn id="22" idx="2"/>
            </p:cNvCxnSpPr>
            <p:nvPr/>
          </p:nvCxnSpPr>
          <p:spPr>
            <a:xfrm>
              <a:off x="3230759" y="389591"/>
              <a:ext cx="264524" cy="111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a:stCxn id="35" idx="5"/>
              <a:endCxn id="34" idx="1"/>
            </p:cNvCxnSpPr>
            <p:nvPr/>
          </p:nvCxnSpPr>
          <p:spPr>
            <a:xfrm>
              <a:off x="2914844" y="97967"/>
              <a:ext cx="195410" cy="2394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a:stCxn id="23" idx="3"/>
              <a:endCxn id="34" idx="7"/>
            </p:cNvCxnSpPr>
            <p:nvPr/>
          </p:nvCxnSpPr>
          <p:spPr>
            <a:xfrm flipH="1">
              <a:off x="3210084" y="45445"/>
              <a:ext cx="194121" cy="2919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a:stCxn id="59" idx="4"/>
              <a:endCxn id="35" idx="0"/>
            </p:cNvCxnSpPr>
            <p:nvPr/>
          </p:nvCxnSpPr>
          <p:spPr>
            <a:xfrm flipH="1">
              <a:off x="2856983" y="-306532"/>
              <a:ext cx="29756" cy="2684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a:stCxn id="61" idx="2"/>
              <a:endCxn id="38" idx="6"/>
            </p:cNvCxnSpPr>
            <p:nvPr/>
          </p:nvCxnSpPr>
          <p:spPr>
            <a:xfrm flipH="1">
              <a:off x="2040283" y="-462831"/>
              <a:ext cx="375045" cy="2206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a:stCxn id="68" idx="3"/>
              <a:endCxn id="38" idx="7"/>
            </p:cNvCxnSpPr>
            <p:nvPr/>
          </p:nvCxnSpPr>
          <p:spPr>
            <a:xfrm flipH="1">
              <a:off x="2009944" y="-560405"/>
              <a:ext cx="105096" cy="2458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a:endCxn id="60" idx="0"/>
            </p:cNvCxnSpPr>
            <p:nvPr/>
          </p:nvCxnSpPr>
          <p:spPr>
            <a:xfrm>
              <a:off x="2202212" y="-532748"/>
              <a:ext cx="132495" cy="4344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a:stCxn id="38" idx="5"/>
              <a:endCxn id="60" idx="1"/>
            </p:cNvCxnSpPr>
            <p:nvPr/>
          </p:nvCxnSpPr>
          <p:spPr>
            <a:xfrm>
              <a:off x="2009944" y="-169789"/>
              <a:ext cx="270925" cy="939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a:stCxn id="37" idx="7"/>
              <a:endCxn id="60" idx="3"/>
            </p:cNvCxnSpPr>
            <p:nvPr/>
          </p:nvCxnSpPr>
          <p:spPr>
            <a:xfrm flipV="1">
              <a:off x="2082944" y="32180"/>
              <a:ext cx="197925" cy="1637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a:stCxn id="60" idx="0"/>
              <a:endCxn id="61" idx="4"/>
            </p:cNvCxnSpPr>
            <p:nvPr/>
          </p:nvCxnSpPr>
          <p:spPr>
            <a:xfrm flipV="1">
              <a:off x="2334707" y="-379622"/>
              <a:ext cx="169640" cy="281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a:stCxn id="60" idx="7"/>
              <a:endCxn id="59" idx="3"/>
            </p:cNvCxnSpPr>
            <p:nvPr/>
          </p:nvCxnSpPr>
          <p:spPr>
            <a:xfrm flipV="1">
              <a:off x="2388545" y="-328152"/>
              <a:ext cx="448279" cy="2522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a:stCxn id="35" idx="1"/>
            </p:cNvCxnSpPr>
            <p:nvPr/>
          </p:nvCxnSpPr>
          <p:spPr>
            <a:xfrm flipH="1" flipV="1">
              <a:off x="2560987" y="-389871"/>
              <a:ext cx="238134" cy="3751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a:stCxn id="35" idx="2"/>
              <a:endCxn id="60" idx="6"/>
            </p:cNvCxnSpPr>
            <p:nvPr/>
          </p:nvCxnSpPr>
          <p:spPr>
            <a:xfrm flipH="1" flipV="1">
              <a:off x="2410846" y="-21847"/>
              <a:ext cx="364308" cy="634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a:stCxn id="51" idx="7"/>
              <a:endCxn id="59" idx="3"/>
            </p:cNvCxnSpPr>
            <p:nvPr/>
          </p:nvCxnSpPr>
          <p:spPr>
            <a:xfrm flipV="1">
              <a:off x="2462112" y="-328152"/>
              <a:ext cx="374712" cy="8244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a:stCxn id="24" idx="3"/>
              <a:endCxn id="35" idx="7"/>
            </p:cNvCxnSpPr>
            <p:nvPr/>
          </p:nvCxnSpPr>
          <p:spPr>
            <a:xfrm flipH="1">
              <a:off x="2914844" y="-299879"/>
              <a:ext cx="392567" cy="2851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p:cNvCxnSpPr>
              <a:stCxn id="61" idx="1"/>
              <a:endCxn id="68" idx="6"/>
            </p:cNvCxnSpPr>
            <p:nvPr/>
          </p:nvCxnSpPr>
          <p:spPr>
            <a:xfrm flipH="1" flipV="1">
              <a:off x="2257332" y="-618170"/>
              <a:ext cx="184069" cy="965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a:stCxn id="62" idx="3"/>
              <a:endCxn id="61" idx="7"/>
            </p:cNvCxnSpPr>
            <p:nvPr/>
          </p:nvCxnSpPr>
          <p:spPr>
            <a:xfrm flipH="1">
              <a:off x="2567292" y="-716260"/>
              <a:ext cx="264591" cy="1945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a:stCxn id="59" idx="2"/>
              <a:endCxn id="61" idx="6"/>
            </p:cNvCxnSpPr>
            <p:nvPr/>
          </p:nvCxnSpPr>
          <p:spPr>
            <a:xfrm flipH="1" flipV="1">
              <a:off x="2593365" y="-462831"/>
              <a:ext cx="222784" cy="824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a:stCxn id="24" idx="2"/>
              <a:endCxn id="59" idx="6"/>
            </p:cNvCxnSpPr>
            <p:nvPr/>
          </p:nvCxnSpPr>
          <p:spPr>
            <a:xfrm flipH="1" flipV="1">
              <a:off x="2957329" y="-380348"/>
              <a:ext cx="317848" cy="59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p:cNvCxnSpPr>
              <a:stCxn id="63" idx="3"/>
              <a:endCxn id="59" idx="7"/>
            </p:cNvCxnSpPr>
            <p:nvPr/>
          </p:nvCxnSpPr>
          <p:spPr>
            <a:xfrm flipH="1">
              <a:off x="2936654" y="-804252"/>
              <a:ext cx="276218" cy="3717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a:stCxn id="62" idx="4"/>
              <a:endCxn id="59" idx="0"/>
            </p:cNvCxnSpPr>
            <p:nvPr/>
          </p:nvCxnSpPr>
          <p:spPr>
            <a:xfrm flipH="1">
              <a:off x="2886739" y="-690488"/>
              <a:ext cx="7449" cy="2363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p:cNvCxnSpPr>
              <a:stCxn id="63" idx="4"/>
              <a:endCxn id="24" idx="0"/>
            </p:cNvCxnSpPr>
            <p:nvPr/>
          </p:nvCxnSpPr>
          <p:spPr>
            <a:xfrm>
              <a:off x="3275177" y="-778480"/>
              <a:ext cx="110053" cy="2987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p:cNvCxnSpPr>
              <a:stCxn id="59" idx="5"/>
              <a:endCxn id="23" idx="1"/>
            </p:cNvCxnSpPr>
            <p:nvPr/>
          </p:nvCxnSpPr>
          <p:spPr>
            <a:xfrm>
              <a:off x="2936654" y="-328152"/>
              <a:ext cx="467551" cy="2066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a:stCxn id="35" idx="6"/>
              <a:endCxn id="23" idx="2"/>
            </p:cNvCxnSpPr>
            <p:nvPr/>
          </p:nvCxnSpPr>
          <p:spPr>
            <a:xfrm flipV="1">
              <a:off x="2938811" y="-38042"/>
              <a:ext cx="431800" cy="796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p:cNvCxnSpPr>
              <a:stCxn id="35" idx="6"/>
              <a:endCxn id="22" idx="1"/>
            </p:cNvCxnSpPr>
            <p:nvPr/>
          </p:nvCxnSpPr>
          <p:spPr>
            <a:xfrm>
              <a:off x="2938811" y="41630"/>
              <a:ext cx="580402" cy="2990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p:cNvCxnSpPr>
              <a:stCxn id="23" idx="4"/>
              <a:endCxn id="22" idx="0"/>
            </p:cNvCxnSpPr>
            <p:nvPr/>
          </p:nvCxnSpPr>
          <p:spPr>
            <a:xfrm>
              <a:off x="3485308" y="80027"/>
              <a:ext cx="91678" cy="2357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a:stCxn id="26" idx="3"/>
              <a:endCxn id="22" idx="7"/>
            </p:cNvCxnSpPr>
            <p:nvPr/>
          </p:nvCxnSpPr>
          <p:spPr>
            <a:xfrm flipH="1">
              <a:off x="3634759" y="-222010"/>
              <a:ext cx="292293" cy="5626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a:stCxn id="26" idx="3"/>
              <a:endCxn id="23" idx="6"/>
            </p:cNvCxnSpPr>
            <p:nvPr/>
          </p:nvCxnSpPr>
          <p:spPr>
            <a:xfrm flipH="1">
              <a:off x="3600004" y="-222010"/>
              <a:ext cx="327048" cy="1839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a:stCxn id="26" idx="2"/>
              <a:endCxn id="24" idx="6"/>
            </p:cNvCxnSpPr>
            <p:nvPr/>
          </p:nvCxnSpPr>
          <p:spPr>
            <a:xfrm flipH="1" flipV="1">
              <a:off x="3495283" y="-374385"/>
              <a:ext cx="409575" cy="977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a:stCxn id="31" idx="1"/>
              <a:endCxn id="24" idx="5"/>
            </p:cNvCxnSpPr>
            <p:nvPr/>
          </p:nvCxnSpPr>
          <p:spPr>
            <a:xfrm flipH="1" flipV="1">
              <a:off x="3463049" y="-299879"/>
              <a:ext cx="614037" cy="5634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p:cNvCxnSpPr>
              <a:stCxn id="31" idx="2"/>
              <a:endCxn id="23" idx="5"/>
            </p:cNvCxnSpPr>
            <p:nvPr/>
          </p:nvCxnSpPr>
          <p:spPr>
            <a:xfrm flipH="1" flipV="1">
              <a:off x="3566410" y="45445"/>
              <a:ext cx="490001" cy="2703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a:stCxn id="23" idx="0"/>
              <a:endCxn id="24" idx="0"/>
            </p:cNvCxnSpPr>
            <p:nvPr/>
          </p:nvCxnSpPr>
          <p:spPr>
            <a:xfrm flipH="1" flipV="1">
              <a:off x="3385230" y="-479753"/>
              <a:ext cx="100078" cy="3236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p:cNvCxnSpPr>
              <a:stCxn id="26" idx="1"/>
              <a:endCxn id="63" idx="5"/>
            </p:cNvCxnSpPr>
            <p:nvPr/>
          </p:nvCxnSpPr>
          <p:spPr>
            <a:xfrm flipH="1" flipV="1">
              <a:off x="3337482" y="-804252"/>
              <a:ext cx="589570" cy="4729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a:stCxn id="24" idx="7"/>
              <a:endCxn id="67" idx="3"/>
            </p:cNvCxnSpPr>
            <p:nvPr/>
          </p:nvCxnSpPr>
          <p:spPr>
            <a:xfrm flipV="1">
              <a:off x="3463049" y="-844848"/>
              <a:ext cx="146832" cy="3959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a:stCxn id="26" idx="1"/>
              <a:endCxn id="67" idx="4"/>
            </p:cNvCxnSpPr>
            <p:nvPr/>
          </p:nvCxnSpPr>
          <p:spPr>
            <a:xfrm flipH="1" flipV="1">
              <a:off x="3668821" y="-820921"/>
              <a:ext cx="258231" cy="4896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a:stCxn id="26" idx="0"/>
              <a:endCxn id="65" idx="4"/>
            </p:cNvCxnSpPr>
            <p:nvPr/>
          </p:nvCxnSpPr>
          <p:spPr>
            <a:xfrm flipV="1">
              <a:off x="3980635" y="-674501"/>
              <a:ext cx="35652" cy="3205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a:stCxn id="13" idx="0"/>
              <a:endCxn id="26" idx="4"/>
            </p:cNvCxnSpPr>
            <p:nvPr/>
          </p:nvCxnSpPr>
          <p:spPr>
            <a:xfrm flipV="1">
              <a:off x="3884961" y="-199373"/>
              <a:ext cx="95674" cy="8477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a:stCxn id="31" idx="0"/>
            </p:cNvCxnSpPr>
            <p:nvPr/>
          </p:nvCxnSpPr>
          <p:spPr>
            <a:xfrm flipH="1" flipV="1">
              <a:off x="3983387" y="-189847"/>
              <a:ext cx="143614" cy="4318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a:stCxn id="31" idx="0"/>
              <a:endCxn id="28" idx="4"/>
            </p:cNvCxnSpPr>
            <p:nvPr/>
          </p:nvCxnSpPr>
          <p:spPr>
            <a:xfrm flipV="1">
              <a:off x="4127001" y="-44798"/>
              <a:ext cx="173463" cy="2867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p:cNvCxnSpPr>
              <a:stCxn id="28" idx="2"/>
              <a:endCxn id="26" idx="5"/>
            </p:cNvCxnSpPr>
            <p:nvPr/>
          </p:nvCxnSpPr>
          <p:spPr>
            <a:xfrm flipH="1" flipV="1">
              <a:off x="4034217" y="-222010"/>
              <a:ext cx="190470" cy="999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a:stCxn id="28" idx="0"/>
              <a:endCxn id="65" idx="5"/>
            </p:cNvCxnSpPr>
            <p:nvPr/>
          </p:nvCxnSpPr>
          <p:spPr>
            <a:xfrm flipH="1" flipV="1">
              <a:off x="4094106" y="-705362"/>
              <a:ext cx="206358" cy="5059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a:stCxn id="27" idx="1"/>
              <a:endCxn id="65" idx="6"/>
            </p:cNvCxnSpPr>
            <p:nvPr/>
          </p:nvCxnSpPr>
          <p:spPr>
            <a:xfrm flipH="1" flipV="1">
              <a:off x="4126340" y="-779868"/>
              <a:ext cx="521384" cy="2864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a:stCxn id="27" idx="1"/>
              <a:endCxn id="66" idx="5"/>
            </p:cNvCxnSpPr>
            <p:nvPr/>
          </p:nvCxnSpPr>
          <p:spPr>
            <a:xfrm flipH="1" flipV="1">
              <a:off x="4411560" y="-859963"/>
              <a:ext cx="236164" cy="3665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a:stCxn id="26" idx="7"/>
              <a:endCxn id="66" idx="3"/>
            </p:cNvCxnSpPr>
            <p:nvPr/>
          </p:nvCxnSpPr>
          <p:spPr>
            <a:xfrm flipV="1">
              <a:off x="4034217" y="-859963"/>
              <a:ext cx="221705" cy="5286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a:stCxn id="26" idx="6"/>
              <a:endCxn id="27" idx="2"/>
            </p:cNvCxnSpPr>
            <p:nvPr/>
          </p:nvCxnSpPr>
          <p:spPr>
            <a:xfrm flipV="1">
              <a:off x="4056411" y="-438774"/>
              <a:ext cx="569119" cy="1621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a:stCxn id="28" idx="7"/>
              <a:endCxn id="27" idx="3"/>
            </p:cNvCxnSpPr>
            <p:nvPr/>
          </p:nvCxnSpPr>
          <p:spPr>
            <a:xfrm flipV="1">
              <a:off x="4354046" y="-384124"/>
              <a:ext cx="293678" cy="2073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a:stCxn id="28" idx="6"/>
              <a:endCxn id="29" idx="2"/>
            </p:cNvCxnSpPr>
            <p:nvPr/>
          </p:nvCxnSpPr>
          <p:spPr>
            <a:xfrm>
              <a:off x="4376240" y="-122085"/>
              <a:ext cx="236642" cy="858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a:stCxn id="31" idx="7"/>
              <a:endCxn id="29" idx="3"/>
            </p:cNvCxnSpPr>
            <p:nvPr/>
          </p:nvCxnSpPr>
          <p:spPr>
            <a:xfrm flipV="1">
              <a:off x="4176916" y="18396"/>
              <a:ext cx="458160" cy="2451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a:stCxn id="13" idx="7"/>
              <a:endCxn id="29" idx="3"/>
            </p:cNvCxnSpPr>
            <p:nvPr/>
          </p:nvCxnSpPr>
          <p:spPr>
            <a:xfrm flipV="1">
              <a:off x="3990478" y="18396"/>
              <a:ext cx="644598" cy="6722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a:endCxn id="31" idx="3"/>
            </p:cNvCxnSpPr>
            <p:nvPr/>
          </p:nvCxnSpPr>
          <p:spPr>
            <a:xfrm flipV="1">
              <a:off x="3834161" y="367971"/>
              <a:ext cx="242925" cy="5693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a:stCxn id="13" idx="3"/>
              <a:endCxn id="33" idx="2"/>
            </p:cNvCxnSpPr>
            <p:nvPr/>
          </p:nvCxnSpPr>
          <p:spPr>
            <a:xfrm flipV="1">
              <a:off x="3779443" y="400704"/>
              <a:ext cx="823852" cy="4942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a:stCxn id="13" idx="6"/>
              <a:endCxn id="21" idx="2"/>
            </p:cNvCxnSpPr>
            <p:nvPr/>
          </p:nvCxnSpPr>
          <p:spPr>
            <a:xfrm flipV="1">
              <a:off x="4034185" y="524530"/>
              <a:ext cx="717551" cy="2682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a:stCxn id="27" idx="0"/>
              <a:endCxn id="64" idx="4"/>
            </p:cNvCxnSpPr>
            <p:nvPr/>
          </p:nvCxnSpPr>
          <p:spPr>
            <a:xfrm flipV="1">
              <a:off x="4701307" y="-808267"/>
              <a:ext cx="89332" cy="2922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a:stCxn id="27" idx="6"/>
              <a:endCxn id="25" idx="2"/>
            </p:cNvCxnSpPr>
            <p:nvPr/>
          </p:nvCxnSpPr>
          <p:spPr>
            <a:xfrm flipV="1">
              <a:off x="4777083" y="-535418"/>
              <a:ext cx="476729" cy="966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p:cNvCxnSpPr>
              <a:stCxn id="29" idx="3"/>
              <a:endCxn id="25" idx="3"/>
            </p:cNvCxnSpPr>
            <p:nvPr/>
          </p:nvCxnSpPr>
          <p:spPr>
            <a:xfrm flipV="1">
              <a:off x="4635076" y="-425767"/>
              <a:ext cx="664240" cy="4441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a:stCxn id="29" idx="6"/>
              <a:endCxn id="123" idx="2"/>
            </p:cNvCxnSpPr>
            <p:nvPr/>
          </p:nvCxnSpPr>
          <p:spPr>
            <a:xfrm>
              <a:off x="4764435" y="-36254"/>
              <a:ext cx="320942" cy="20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p:cNvCxnSpPr>
              <a:stCxn id="27" idx="5"/>
              <a:endCxn id="123" idx="1"/>
            </p:cNvCxnSpPr>
            <p:nvPr/>
          </p:nvCxnSpPr>
          <p:spPr>
            <a:xfrm>
              <a:off x="4754889" y="-384124"/>
              <a:ext cx="360444" cy="2969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p:cNvCxnSpPr>
              <a:stCxn id="64" idx="5"/>
            </p:cNvCxnSpPr>
            <p:nvPr/>
          </p:nvCxnSpPr>
          <p:spPr>
            <a:xfrm>
              <a:off x="4849578" y="-832194"/>
              <a:ext cx="397458" cy="9058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p:cNvCxnSpPr>
              <a:stCxn id="25" idx="7"/>
            </p:cNvCxnSpPr>
            <p:nvPr/>
          </p:nvCxnSpPr>
          <p:spPr>
            <a:xfrm flipH="1">
              <a:off x="5123211" y="-645069"/>
              <a:ext cx="395820" cy="7187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p:cNvCxnSpPr>
              <a:endCxn id="123" idx="6"/>
            </p:cNvCxnSpPr>
            <p:nvPr/>
          </p:nvCxnSpPr>
          <p:spPr>
            <a:xfrm flipH="1">
              <a:off x="5289927" y="-21573"/>
              <a:ext cx="284134" cy="53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2" name="Oval 381"/>
            <p:cNvSpPr/>
            <p:nvPr/>
          </p:nvSpPr>
          <p:spPr>
            <a:xfrm>
              <a:off x="5085377" y="-116577"/>
              <a:ext cx="204550" cy="200696"/>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cxnSp>
          <p:nvCxnSpPr>
            <p:cNvPr id="383" name="Straight Connector 382"/>
            <p:cNvCxnSpPr>
              <a:endCxn id="25" idx="1"/>
            </p:cNvCxnSpPr>
            <p:nvPr/>
          </p:nvCxnSpPr>
          <p:spPr>
            <a:xfrm flipH="1" flipV="1">
              <a:off x="5299316" y="-645069"/>
              <a:ext cx="374111" cy="5475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p:cNvCxnSpPr>
              <a:endCxn id="27" idx="1"/>
            </p:cNvCxnSpPr>
            <p:nvPr/>
          </p:nvCxnSpPr>
          <p:spPr>
            <a:xfrm flipH="1" flipV="1">
              <a:off x="4647724" y="-493425"/>
              <a:ext cx="953384" cy="4252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p:cNvCxnSpPr>
              <a:stCxn id="122" idx="2"/>
            </p:cNvCxnSpPr>
            <p:nvPr/>
          </p:nvCxnSpPr>
          <p:spPr>
            <a:xfrm flipH="1">
              <a:off x="5571152" y="-138210"/>
              <a:ext cx="389643" cy="1410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p:cNvCxnSpPr>
              <a:stCxn id="122" idx="3"/>
              <a:endCxn id="121" idx="7"/>
            </p:cNvCxnSpPr>
            <p:nvPr/>
          </p:nvCxnSpPr>
          <p:spPr>
            <a:xfrm flipH="1">
              <a:off x="5592466" y="-48692"/>
              <a:ext cx="405927" cy="5618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p:cNvCxnSpPr>
              <a:stCxn id="126" idx="3"/>
              <a:endCxn id="121" idx="3"/>
            </p:cNvCxnSpPr>
            <p:nvPr/>
          </p:nvCxnSpPr>
          <p:spPr>
            <a:xfrm flipH="1">
              <a:off x="5381431" y="272504"/>
              <a:ext cx="589612" cy="4449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p:cNvCxnSpPr>
              <a:stCxn id="127" idx="4"/>
              <a:endCxn id="125" idx="7"/>
            </p:cNvCxnSpPr>
            <p:nvPr/>
          </p:nvCxnSpPr>
          <p:spPr>
            <a:xfrm flipH="1">
              <a:off x="6234462" y="111777"/>
              <a:ext cx="384921" cy="4996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p:cNvCxnSpPr>
              <a:stCxn id="122" idx="2"/>
              <a:endCxn id="128" idx="1"/>
            </p:cNvCxnSpPr>
            <p:nvPr/>
          </p:nvCxnSpPr>
          <p:spPr>
            <a:xfrm>
              <a:off x="5960795" y="-138210"/>
              <a:ext cx="777233" cy="5534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p:cNvCxnSpPr>
              <a:stCxn id="29" idx="5"/>
              <a:endCxn id="121" idx="1"/>
            </p:cNvCxnSpPr>
            <p:nvPr/>
          </p:nvCxnSpPr>
          <p:spPr>
            <a:xfrm>
              <a:off x="4742241" y="18396"/>
              <a:ext cx="639190" cy="4947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p:cNvCxnSpPr>
              <a:endCxn id="121" idx="0"/>
            </p:cNvCxnSpPr>
            <p:nvPr/>
          </p:nvCxnSpPr>
          <p:spPr>
            <a:xfrm flipH="1">
              <a:off x="5486949" y="103169"/>
              <a:ext cx="186478" cy="3676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p:cNvCxnSpPr>
              <a:stCxn id="25" idx="4"/>
              <a:endCxn id="121" idx="0"/>
            </p:cNvCxnSpPr>
            <p:nvPr/>
          </p:nvCxnSpPr>
          <p:spPr>
            <a:xfrm>
              <a:off x="5409174" y="-380348"/>
              <a:ext cx="77775" cy="8511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p:cNvCxnSpPr>
              <a:stCxn id="123" idx="4"/>
              <a:endCxn id="121" idx="5"/>
            </p:cNvCxnSpPr>
            <p:nvPr/>
          </p:nvCxnSpPr>
          <p:spPr>
            <a:xfrm>
              <a:off x="5187652" y="84119"/>
              <a:ext cx="404814" cy="6332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p:cNvCxnSpPr>
              <a:endCxn id="21" idx="0"/>
            </p:cNvCxnSpPr>
            <p:nvPr/>
          </p:nvCxnSpPr>
          <p:spPr>
            <a:xfrm>
              <a:off x="4751736" y="22877"/>
              <a:ext cx="123612" cy="3778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p:cNvCxnSpPr>
              <a:stCxn id="29" idx="4"/>
              <a:endCxn id="33" idx="0"/>
            </p:cNvCxnSpPr>
            <p:nvPr/>
          </p:nvCxnSpPr>
          <p:spPr>
            <a:xfrm flipH="1">
              <a:off x="4673885" y="41033"/>
              <a:ext cx="14774" cy="2858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p:cNvCxnSpPr>
              <a:stCxn id="123" idx="3"/>
              <a:endCxn id="21" idx="7"/>
            </p:cNvCxnSpPr>
            <p:nvPr/>
          </p:nvCxnSpPr>
          <p:spPr>
            <a:xfrm flipH="1">
              <a:off x="4962755" y="54728"/>
              <a:ext cx="152578" cy="3822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p:cNvCxnSpPr>
              <a:stCxn id="123" idx="4"/>
              <a:endCxn id="30" idx="0"/>
            </p:cNvCxnSpPr>
            <p:nvPr/>
          </p:nvCxnSpPr>
          <p:spPr>
            <a:xfrm>
              <a:off x="5187652" y="84119"/>
              <a:ext cx="45245" cy="7618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a:endCxn id="120" idx="0"/>
            </p:cNvCxnSpPr>
            <p:nvPr/>
          </p:nvCxnSpPr>
          <p:spPr>
            <a:xfrm>
              <a:off x="5673427" y="103169"/>
              <a:ext cx="113371" cy="8685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a:stCxn id="20" idx="0"/>
              <a:endCxn id="56" idx="4"/>
            </p:cNvCxnSpPr>
            <p:nvPr/>
          </p:nvCxnSpPr>
          <p:spPr>
            <a:xfrm flipV="1">
              <a:off x="4961965" y="1588941"/>
              <a:ext cx="88221" cy="3427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a:stCxn id="20" idx="1"/>
              <a:endCxn id="14" idx="5"/>
            </p:cNvCxnSpPr>
            <p:nvPr/>
          </p:nvCxnSpPr>
          <p:spPr>
            <a:xfrm flipH="1" flipV="1">
              <a:off x="4561978" y="1472813"/>
              <a:ext cx="326809" cy="48951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a:stCxn id="20" idx="2"/>
              <a:endCxn id="19" idx="6"/>
            </p:cNvCxnSpPr>
            <p:nvPr/>
          </p:nvCxnSpPr>
          <p:spPr>
            <a:xfrm flipH="1" flipV="1">
              <a:off x="4751736" y="1863585"/>
              <a:ext cx="106740" cy="1726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a:stCxn id="19" idx="2"/>
              <a:endCxn id="9" idx="6"/>
            </p:cNvCxnSpPr>
            <p:nvPr/>
          </p:nvCxnSpPr>
          <p:spPr>
            <a:xfrm flipH="1" flipV="1">
              <a:off x="4151661" y="1791353"/>
              <a:ext cx="398463" cy="722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a:stCxn id="19" idx="3"/>
              <a:endCxn id="79" idx="7"/>
            </p:cNvCxnSpPr>
            <p:nvPr/>
          </p:nvCxnSpPr>
          <p:spPr>
            <a:xfrm flipH="1">
              <a:off x="4309022" y="1935988"/>
              <a:ext cx="270627" cy="1865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a:stCxn id="79" idx="1"/>
              <a:endCxn id="9" idx="5"/>
            </p:cNvCxnSpPr>
            <p:nvPr/>
          </p:nvCxnSpPr>
          <p:spPr>
            <a:xfrm flipH="1" flipV="1">
              <a:off x="4112139" y="1885645"/>
              <a:ext cx="82978" cy="2368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p:cNvCxnSpPr>
              <a:stCxn id="9" idx="7"/>
              <a:endCxn id="15" idx="4"/>
            </p:cNvCxnSpPr>
            <p:nvPr/>
          </p:nvCxnSpPr>
          <p:spPr>
            <a:xfrm flipV="1">
              <a:off x="4112139" y="1480202"/>
              <a:ext cx="11742" cy="2168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p:cNvCxnSpPr>
              <a:stCxn id="9" idx="1"/>
              <a:endCxn id="12" idx="5"/>
            </p:cNvCxnSpPr>
            <p:nvPr/>
          </p:nvCxnSpPr>
          <p:spPr>
            <a:xfrm flipH="1" flipV="1">
              <a:off x="3549584" y="1198769"/>
              <a:ext cx="371724" cy="4982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p:cNvCxnSpPr>
              <a:stCxn id="9" idx="2"/>
              <a:endCxn id="55" idx="6"/>
            </p:cNvCxnSpPr>
            <p:nvPr/>
          </p:nvCxnSpPr>
          <p:spPr>
            <a:xfrm flipH="1" flipV="1">
              <a:off x="3364261" y="1688277"/>
              <a:ext cx="517525" cy="1030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p:cNvCxnSpPr>
              <a:stCxn id="15" idx="3"/>
              <a:endCxn id="10" idx="7"/>
            </p:cNvCxnSpPr>
            <p:nvPr/>
          </p:nvCxnSpPr>
          <p:spPr>
            <a:xfrm flipH="1">
              <a:off x="3321564" y="1450212"/>
              <a:ext cx="731036" cy="5643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p:cNvCxnSpPr>
              <a:stCxn id="7" idx="0"/>
              <a:endCxn id="12" idx="4"/>
            </p:cNvCxnSpPr>
            <p:nvPr/>
          </p:nvCxnSpPr>
          <p:spPr>
            <a:xfrm flipH="1" flipV="1">
              <a:off x="3483430" y="1226202"/>
              <a:ext cx="228494" cy="9017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p:cNvCxnSpPr>
              <a:stCxn id="55" idx="7"/>
              <a:endCxn id="15" idx="2"/>
            </p:cNvCxnSpPr>
            <p:nvPr/>
          </p:nvCxnSpPr>
          <p:spPr>
            <a:xfrm flipV="1">
              <a:off x="3346741" y="1377809"/>
              <a:ext cx="676334" cy="2711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p:cNvCxnSpPr>
              <a:stCxn id="12" idx="6"/>
              <a:endCxn id="32" idx="2"/>
            </p:cNvCxnSpPr>
            <p:nvPr/>
          </p:nvCxnSpPr>
          <p:spPr>
            <a:xfrm flipV="1">
              <a:off x="3576986" y="981018"/>
              <a:ext cx="885932" cy="1515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a:stCxn id="12" idx="7"/>
              <a:endCxn id="13" idx="7"/>
            </p:cNvCxnSpPr>
            <p:nvPr/>
          </p:nvCxnSpPr>
          <p:spPr>
            <a:xfrm flipV="1">
              <a:off x="3549584" y="690666"/>
              <a:ext cx="440894" cy="3756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p:cNvCxnSpPr>
              <a:endCxn id="13" idx="4"/>
            </p:cNvCxnSpPr>
            <p:nvPr/>
          </p:nvCxnSpPr>
          <p:spPr>
            <a:xfrm flipV="1">
              <a:off x="3707161" y="937277"/>
              <a:ext cx="177800" cy="15271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p:cNvCxnSpPr/>
            <p:nvPr/>
          </p:nvCxnSpPr>
          <p:spPr>
            <a:xfrm flipV="1">
              <a:off x="3659536" y="1667527"/>
              <a:ext cx="431800" cy="7842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a:stCxn id="9" idx="0"/>
              <a:endCxn id="15" idx="4"/>
            </p:cNvCxnSpPr>
            <p:nvPr/>
          </p:nvCxnSpPr>
          <p:spPr>
            <a:xfrm flipV="1">
              <a:off x="4016724" y="1480202"/>
              <a:ext cx="107157" cy="1778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p:cNvCxnSpPr>
              <a:endCxn id="85" idx="0"/>
            </p:cNvCxnSpPr>
            <p:nvPr/>
          </p:nvCxnSpPr>
          <p:spPr>
            <a:xfrm>
              <a:off x="4018311" y="1940577"/>
              <a:ext cx="246108" cy="13387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p:cNvCxnSpPr>
              <a:stCxn id="79" idx="3"/>
              <a:endCxn id="78" idx="7"/>
            </p:cNvCxnSpPr>
            <p:nvPr/>
          </p:nvCxnSpPr>
          <p:spPr>
            <a:xfrm flipH="1">
              <a:off x="3973779" y="2236023"/>
              <a:ext cx="221338" cy="6285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p:cNvCxnSpPr>
              <a:stCxn id="13" idx="4"/>
              <a:endCxn id="7" idx="0"/>
            </p:cNvCxnSpPr>
            <p:nvPr/>
          </p:nvCxnSpPr>
          <p:spPr>
            <a:xfrm flipH="1">
              <a:off x="3711924" y="937277"/>
              <a:ext cx="173037" cy="11906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p:cNvCxnSpPr>
              <a:stCxn id="13" idx="4"/>
              <a:endCxn id="9" idx="0"/>
            </p:cNvCxnSpPr>
            <p:nvPr/>
          </p:nvCxnSpPr>
          <p:spPr>
            <a:xfrm>
              <a:off x="3884961" y="937277"/>
              <a:ext cx="131763" cy="7207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0" name="Straight Connector 419"/>
            <p:cNvCxnSpPr>
              <a:stCxn id="15" idx="5"/>
              <a:endCxn id="19" idx="1"/>
            </p:cNvCxnSpPr>
            <p:nvPr/>
          </p:nvCxnSpPr>
          <p:spPr>
            <a:xfrm>
              <a:off x="4195162" y="1450212"/>
              <a:ext cx="384487" cy="3409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p:cNvCxnSpPr>
              <a:stCxn id="15" idx="6"/>
              <a:endCxn id="14" idx="2"/>
            </p:cNvCxnSpPr>
            <p:nvPr/>
          </p:nvCxnSpPr>
          <p:spPr>
            <a:xfrm flipV="1">
              <a:off x="4224687" y="1370664"/>
              <a:ext cx="82549" cy="71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p:cNvCxnSpPr>
              <a:stCxn id="12" idx="6"/>
              <a:endCxn id="15" idx="2"/>
            </p:cNvCxnSpPr>
            <p:nvPr/>
          </p:nvCxnSpPr>
          <p:spPr>
            <a:xfrm>
              <a:off x="3576986" y="1132541"/>
              <a:ext cx="446089" cy="2452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p:cNvCxnSpPr>
              <a:stCxn id="14" idx="4"/>
              <a:endCxn id="19" idx="0"/>
            </p:cNvCxnSpPr>
            <p:nvPr/>
          </p:nvCxnSpPr>
          <p:spPr>
            <a:xfrm>
              <a:off x="4456461" y="1515125"/>
              <a:ext cx="194469" cy="2460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p:cNvCxnSpPr>
              <a:stCxn id="14" idx="0"/>
              <a:endCxn id="32" idx="4"/>
            </p:cNvCxnSpPr>
            <p:nvPr/>
          </p:nvCxnSpPr>
          <p:spPr>
            <a:xfrm flipV="1">
              <a:off x="4456461" y="1054834"/>
              <a:ext cx="77047" cy="1713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p:cNvCxnSpPr>
              <a:stCxn id="15" idx="7"/>
              <a:endCxn id="32" idx="3"/>
            </p:cNvCxnSpPr>
            <p:nvPr/>
          </p:nvCxnSpPr>
          <p:spPr>
            <a:xfrm flipV="1">
              <a:off x="4195162" y="1033214"/>
              <a:ext cx="288431" cy="2721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p:cNvCxnSpPr>
              <a:stCxn id="15" idx="0"/>
              <a:endCxn id="31" idx="4"/>
            </p:cNvCxnSpPr>
            <p:nvPr/>
          </p:nvCxnSpPr>
          <p:spPr>
            <a:xfrm flipV="1">
              <a:off x="4123881" y="389591"/>
              <a:ext cx="3120" cy="8858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p:cNvCxnSpPr>
              <a:endCxn id="55" idx="7"/>
            </p:cNvCxnSpPr>
            <p:nvPr/>
          </p:nvCxnSpPr>
          <p:spPr>
            <a:xfrm flipH="1">
              <a:off x="3346741" y="800752"/>
              <a:ext cx="560445" cy="8481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p:cNvCxnSpPr>
              <a:stCxn id="18" idx="4"/>
              <a:endCxn id="10" idx="0"/>
            </p:cNvCxnSpPr>
            <p:nvPr/>
          </p:nvCxnSpPr>
          <p:spPr>
            <a:xfrm>
              <a:off x="2965403" y="826152"/>
              <a:ext cx="260746" cy="11493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p:cNvCxnSpPr>
              <a:stCxn id="31" idx="0"/>
              <a:endCxn id="14" idx="1"/>
            </p:cNvCxnSpPr>
            <p:nvPr/>
          </p:nvCxnSpPr>
          <p:spPr>
            <a:xfrm>
              <a:off x="4127001" y="241959"/>
              <a:ext cx="223942" cy="10265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p:cNvCxnSpPr>
              <a:stCxn id="31" idx="0"/>
              <a:endCxn id="32" idx="1"/>
            </p:cNvCxnSpPr>
            <p:nvPr/>
          </p:nvCxnSpPr>
          <p:spPr>
            <a:xfrm>
              <a:off x="4127001" y="241959"/>
              <a:ext cx="356592" cy="6868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p:cNvCxnSpPr>
              <a:stCxn id="33" idx="4"/>
              <a:endCxn id="32" idx="0"/>
            </p:cNvCxnSpPr>
            <p:nvPr/>
          </p:nvCxnSpPr>
          <p:spPr>
            <a:xfrm flipH="1">
              <a:off x="4533508" y="474520"/>
              <a:ext cx="140377" cy="4326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p:cNvCxnSpPr>
              <a:stCxn id="33" idx="2"/>
              <a:endCxn id="31" idx="6"/>
            </p:cNvCxnSpPr>
            <p:nvPr/>
          </p:nvCxnSpPr>
          <p:spPr>
            <a:xfrm flipH="1" flipV="1">
              <a:off x="4197591" y="315775"/>
              <a:ext cx="405704" cy="849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p:cNvCxnSpPr>
              <a:stCxn id="58" idx="0"/>
              <a:endCxn id="21" idx="4"/>
            </p:cNvCxnSpPr>
            <p:nvPr/>
          </p:nvCxnSpPr>
          <p:spPr>
            <a:xfrm flipH="1" flipV="1">
              <a:off x="4875348" y="648354"/>
              <a:ext cx="43012" cy="2634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p:cNvCxnSpPr>
              <a:stCxn id="58" idx="1"/>
              <a:endCxn id="33" idx="4"/>
            </p:cNvCxnSpPr>
            <p:nvPr/>
          </p:nvCxnSpPr>
          <p:spPr>
            <a:xfrm flipH="1" flipV="1">
              <a:off x="4673885" y="474520"/>
              <a:ext cx="205127" cy="4537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a:stCxn id="32" idx="7"/>
              <a:endCxn id="21" idx="3"/>
            </p:cNvCxnSpPr>
            <p:nvPr/>
          </p:nvCxnSpPr>
          <p:spPr>
            <a:xfrm flipV="1">
              <a:off x="4583423" y="612087"/>
              <a:ext cx="204518" cy="3167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p:cNvCxnSpPr>
              <a:stCxn id="32" idx="6"/>
              <a:endCxn id="58" idx="2"/>
            </p:cNvCxnSpPr>
            <p:nvPr/>
          </p:nvCxnSpPr>
          <p:spPr>
            <a:xfrm flipV="1">
              <a:off x="4604098" y="967883"/>
              <a:ext cx="258616" cy="131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a:stCxn id="14" idx="7"/>
              <a:endCxn id="58" idx="3"/>
            </p:cNvCxnSpPr>
            <p:nvPr/>
          </p:nvCxnSpPr>
          <p:spPr>
            <a:xfrm flipV="1">
              <a:off x="4561978" y="1007521"/>
              <a:ext cx="317034" cy="260993"/>
            </a:xfrm>
            <a:prstGeom prst="line">
              <a:avLst/>
            </a:prstGeom>
            <a:solidFill>
              <a:schemeClr val="accent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38" name="Straight Connector 437"/>
            <p:cNvCxnSpPr>
              <a:stCxn id="56" idx="1"/>
              <a:endCxn id="32" idx="5"/>
            </p:cNvCxnSpPr>
            <p:nvPr/>
          </p:nvCxnSpPr>
          <p:spPr>
            <a:xfrm flipH="1" flipV="1">
              <a:off x="4583423" y="1033214"/>
              <a:ext cx="416848" cy="4297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p:cNvCxnSpPr>
              <a:stCxn id="11" idx="0"/>
              <a:endCxn id="30" idx="4"/>
            </p:cNvCxnSpPr>
            <p:nvPr/>
          </p:nvCxnSpPr>
          <p:spPr>
            <a:xfrm flipH="1" flipV="1">
              <a:off x="5232897" y="1001820"/>
              <a:ext cx="144528" cy="2942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p:cNvCxnSpPr>
              <a:stCxn id="11" idx="1"/>
              <a:endCxn id="58" idx="5"/>
            </p:cNvCxnSpPr>
            <p:nvPr/>
          </p:nvCxnSpPr>
          <p:spPr>
            <a:xfrm flipH="1" flipV="1">
              <a:off x="4957707" y="1007521"/>
              <a:ext cx="332311" cy="3247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p:cNvCxnSpPr>
              <a:stCxn id="56" idx="0"/>
              <a:endCxn id="58" idx="4"/>
            </p:cNvCxnSpPr>
            <p:nvPr/>
          </p:nvCxnSpPr>
          <p:spPr>
            <a:xfrm flipH="1" flipV="1">
              <a:off x="4918360" y="1023940"/>
              <a:ext cx="131826" cy="4173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p:cNvCxnSpPr>
              <a:stCxn id="14" idx="7"/>
              <a:endCxn id="30" idx="3"/>
            </p:cNvCxnSpPr>
            <p:nvPr/>
          </p:nvCxnSpPr>
          <p:spPr>
            <a:xfrm flipV="1">
              <a:off x="4561978" y="978995"/>
              <a:ext cx="616586" cy="2895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p:cNvCxnSpPr>
              <a:stCxn id="30" idx="1"/>
            </p:cNvCxnSpPr>
            <p:nvPr/>
          </p:nvCxnSpPr>
          <p:spPr>
            <a:xfrm flipH="1" flipV="1">
              <a:off x="4964461" y="622953"/>
              <a:ext cx="214103" cy="24583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p:cNvCxnSpPr>
              <a:stCxn id="30" idx="2"/>
              <a:endCxn id="58" idx="6"/>
            </p:cNvCxnSpPr>
            <p:nvPr/>
          </p:nvCxnSpPr>
          <p:spPr>
            <a:xfrm flipH="1">
              <a:off x="4974005" y="923890"/>
              <a:ext cx="182054" cy="439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p:cNvCxnSpPr>
              <a:stCxn id="120" idx="2"/>
              <a:endCxn id="30" idx="6"/>
            </p:cNvCxnSpPr>
            <p:nvPr/>
          </p:nvCxnSpPr>
          <p:spPr>
            <a:xfrm flipH="1" flipV="1">
              <a:off x="5309734" y="923890"/>
              <a:ext cx="424855" cy="101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p:cNvCxnSpPr>
              <a:stCxn id="121" idx="3"/>
              <a:endCxn id="30" idx="7"/>
            </p:cNvCxnSpPr>
            <p:nvPr/>
          </p:nvCxnSpPr>
          <p:spPr>
            <a:xfrm flipH="1">
              <a:off x="5287229" y="717416"/>
              <a:ext cx="94202" cy="1513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p:cNvCxnSpPr>
              <a:stCxn id="121" idx="4"/>
              <a:endCxn id="11" idx="0"/>
            </p:cNvCxnSpPr>
            <p:nvPr/>
          </p:nvCxnSpPr>
          <p:spPr>
            <a:xfrm flipH="1">
              <a:off x="5377425" y="759728"/>
              <a:ext cx="109524" cy="5363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p:cNvCxnSpPr>
              <a:stCxn id="56" idx="2"/>
              <a:endCxn id="14" idx="6"/>
            </p:cNvCxnSpPr>
            <p:nvPr/>
          </p:nvCxnSpPr>
          <p:spPr>
            <a:xfrm flipH="1" flipV="1">
              <a:off x="4605685" y="1370664"/>
              <a:ext cx="373911" cy="1444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p:cNvCxnSpPr>
              <a:stCxn id="56" idx="3"/>
              <a:endCxn id="19" idx="7"/>
            </p:cNvCxnSpPr>
            <p:nvPr/>
          </p:nvCxnSpPr>
          <p:spPr>
            <a:xfrm flipH="1">
              <a:off x="4722211" y="1567321"/>
              <a:ext cx="278060" cy="2238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p:cNvCxnSpPr>
              <a:stCxn id="11" idx="2"/>
              <a:endCxn id="56" idx="7"/>
            </p:cNvCxnSpPr>
            <p:nvPr/>
          </p:nvCxnSpPr>
          <p:spPr>
            <a:xfrm flipH="1">
              <a:off x="5100101" y="1419878"/>
              <a:ext cx="153712" cy="430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p:cNvCxnSpPr>
              <a:stCxn id="30" idx="4"/>
              <a:endCxn id="56" idx="0"/>
            </p:cNvCxnSpPr>
            <p:nvPr/>
          </p:nvCxnSpPr>
          <p:spPr>
            <a:xfrm flipH="1">
              <a:off x="5050186" y="1001820"/>
              <a:ext cx="182711" cy="4394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p:cNvCxnSpPr>
              <a:stCxn id="84" idx="1"/>
              <a:endCxn id="56" idx="5"/>
            </p:cNvCxnSpPr>
            <p:nvPr/>
          </p:nvCxnSpPr>
          <p:spPr>
            <a:xfrm flipH="1" flipV="1">
              <a:off x="5100101" y="1567321"/>
              <a:ext cx="446701" cy="2772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p:cNvCxnSpPr>
              <a:stCxn id="83" idx="0"/>
              <a:endCxn id="56" idx="4"/>
            </p:cNvCxnSpPr>
            <p:nvPr/>
          </p:nvCxnSpPr>
          <p:spPr>
            <a:xfrm flipH="1" flipV="1">
              <a:off x="5050186" y="1588941"/>
              <a:ext cx="447104" cy="6635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p:cNvCxnSpPr>
              <a:stCxn id="84" idx="2"/>
              <a:endCxn id="20" idx="6"/>
            </p:cNvCxnSpPr>
            <p:nvPr/>
          </p:nvCxnSpPr>
          <p:spPr>
            <a:xfrm flipH="1">
              <a:off x="5065453" y="1918470"/>
              <a:ext cx="451038" cy="1177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5" name="Straight Connector 454"/>
            <p:cNvCxnSpPr>
              <a:stCxn id="119" idx="3"/>
              <a:endCxn id="84" idx="7"/>
            </p:cNvCxnSpPr>
            <p:nvPr/>
          </p:nvCxnSpPr>
          <p:spPr>
            <a:xfrm flipH="1">
              <a:off x="5693157" y="1643591"/>
              <a:ext cx="69379" cy="2009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Straight Connector 455"/>
            <p:cNvCxnSpPr>
              <a:stCxn id="11" idx="5"/>
              <a:endCxn id="84" idx="0"/>
            </p:cNvCxnSpPr>
            <p:nvPr/>
          </p:nvCxnSpPr>
          <p:spPr>
            <a:xfrm>
              <a:off x="5464832" y="1507435"/>
              <a:ext cx="155148" cy="3065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Straight Connector 456"/>
            <p:cNvCxnSpPr>
              <a:stCxn id="116" idx="3"/>
              <a:endCxn id="112" idx="7"/>
            </p:cNvCxnSpPr>
            <p:nvPr/>
          </p:nvCxnSpPr>
          <p:spPr>
            <a:xfrm flipH="1">
              <a:off x="6679876" y="1400566"/>
              <a:ext cx="60659" cy="2529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p:cNvCxnSpPr>
              <a:stCxn id="120" idx="4"/>
              <a:endCxn id="119" idx="0"/>
            </p:cNvCxnSpPr>
            <p:nvPr/>
          </p:nvCxnSpPr>
          <p:spPr>
            <a:xfrm>
              <a:off x="5786798" y="1078845"/>
              <a:ext cx="12655" cy="4732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p:cNvCxnSpPr>
              <a:stCxn id="11" idx="5"/>
              <a:endCxn id="119" idx="2"/>
            </p:cNvCxnSpPr>
            <p:nvPr/>
          </p:nvCxnSpPr>
          <p:spPr>
            <a:xfrm>
              <a:off x="5464832" y="1507435"/>
              <a:ext cx="282412" cy="982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p:cNvCxnSpPr>
              <a:stCxn id="11" idx="3"/>
              <a:endCxn id="20" idx="7"/>
            </p:cNvCxnSpPr>
            <p:nvPr/>
          </p:nvCxnSpPr>
          <p:spPr>
            <a:xfrm flipH="1">
              <a:off x="5035142" y="1507435"/>
              <a:ext cx="254876" cy="4548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p:cNvCxnSpPr>
              <a:stCxn id="120" idx="3"/>
              <a:endCxn id="11" idx="7"/>
            </p:cNvCxnSpPr>
            <p:nvPr/>
          </p:nvCxnSpPr>
          <p:spPr>
            <a:xfrm flipH="1">
              <a:off x="5464832" y="1063151"/>
              <a:ext cx="285049" cy="2691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p:cNvCxnSpPr>
              <a:stCxn id="118" idx="2"/>
              <a:endCxn id="11" idx="6"/>
            </p:cNvCxnSpPr>
            <p:nvPr/>
          </p:nvCxnSpPr>
          <p:spPr>
            <a:xfrm flipH="1">
              <a:off x="5501037" y="1241209"/>
              <a:ext cx="613727" cy="1786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p:cNvCxnSpPr>
              <a:stCxn id="118" idx="4"/>
              <a:endCxn id="107" idx="0"/>
            </p:cNvCxnSpPr>
            <p:nvPr/>
          </p:nvCxnSpPr>
          <p:spPr>
            <a:xfrm>
              <a:off x="6209062" y="1335229"/>
              <a:ext cx="38674" cy="3835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p:cNvCxnSpPr>
              <a:stCxn id="118" idx="3"/>
              <a:endCxn id="119" idx="7"/>
            </p:cNvCxnSpPr>
            <p:nvPr/>
          </p:nvCxnSpPr>
          <p:spPr>
            <a:xfrm flipH="1">
              <a:off x="5836369" y="1307691"/>
              <a:ext cx="306014" cy="2601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p:cNvCxnSpPr>
              <a:stCxn id="119" idx="6"/>
              <a:endCxn id="107" idx="1"/>
            </p:cNvCxnSpPr>
            <p:nvPr/>
          </p:nvCxnSpPr>
          <p:spPr>
            <a:xfrm>
              <a:off x="5851661" y="1605702"/>
              <a:ext cx="322897" cy="1437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p:cNvCxnSpPr>
              <a:stCxn id="84" idx="6"/>
              <a:endCxn id="107" idx="2"/>
            </p:cNvCxnSpPr>
            <p:nvPr/>
          </p:nvCxnSpPr>
          <p:spPr>
            <a:xfrm flipV="1">
              <a:off x="5723468" y="1823289"/>
              <a:ext cx="420779" cy="951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p:cNvCxnSpPr>
              <a:stCxn id="84" idx="6"/>
              <a:endCxn id="109" idx="2"/>
            </p:cNvCxnSpPr>
            <p:nvPr/>
          </p:nvCxnSpPr>
          <p:spPr>
            <a:xfrm>
              <a:off x="5723468" y="1918470"/>
              <a:ext cx="231743" cy="1133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p:cNvCxnSpPr>
              <a:stCxn id="84" idx="5"/>
              <a:endCxn id="105" idx="1"/>
            </p:cNvCxnSpPr>
            <p:nvPr/>
          </p:nvCxnSpPr>
          <p:spPr>
            <a:xfrm>
              <a:off x="5693157" y="1992353"/>
              <a:ext cx="128798" cy="3248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p:cNvCxnSpPr>
              <a:stCxn id="109" idx="3"/>
              <a:endCxn id="105" idx="0"/>
            </p:cNvCxnSpPr>
            <p:nvPr/>
          </p:nvCxnSpPr>
          <p:spPr>
            <a:xfrm flipH="1">
              <a:off x="5858872" y="2093243"/>
              <a:ext cx="121863" cy="2082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p:cNvCxnSpPr>
              <a:stCxn id="108" idx="2"/>
              <a:endCxn id="105" idx="6"/>
            </p:cNvCxnSpPr>
            <p:nvPr/>
          </p:nvCxnSpPr>
          <p:spPr>
            <a:xfrm flipH="1">
              <a:off x="5911080" y="2232634"/>
              <a:ext cx="268055" cy="1224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p:cNvCxnSpPr>
              <a:stCxn id="105" idx="2"/>
              <a:endCxn id="83" idx="6"/>
            </p:cNvCxnSpPr>
            <p:nvPr/>
          </p:nvCxnSpPr>
          <p:spPr>
            <a:xfrm flipH="1">
              <a:off x="5600778" y="2355049"/>
              <a:ext cx="205885" cy="19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p:cNvCxnSpPr>
              <a:stCxn id="108" idx="0"/>
              <a:endCxn id="107" idx="4"/>
            </p:cNvCxnSpPr>
            <p:nvPr/>
          </p:nvCxnSpPr>
          <p:spPr>
            <a:xfrm flipH="1" flipV="1">
              <a:off x="6247736" y="1927775"/>
              <a:ext cx="18545" cy="2179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p:cNvCxnSpPr>
              <a:stCxn id="109" idx="1"/>
              <a:endCxn id="119" idx="5"/>
            </p:cNvCxnSpPr>
            <p:nvPr/>
          </p:nvCxnSpPr>
          <p:spPr>
            <a:xfrm flipH="1" flipV="1">
              <a:off x="5836369" y="1643591"/>
              <a:ext cx="144366" cy="3268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p:cNvCxnSpPr>
              <a:stCxn id="109" idx="0"/>
              <a:endCxn id="120" idx="4"/>
            </p:cNvCxnSpPr>
            <p:nvPr/>
          </p:nvCxnSpPr>
          <p:spPr>
            <a:xfrm flipH="1" flipV="1">
              <a:off x="5786798" y="1078845"/>
              <a:ext cx="255559" cy="8661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p:cNvCxnSpPr>
              <a:stCxn id="109" idx="0"/>
              <a:endCxn id="118" idx="4"/>
            </p:cNvCxnSpPr>
            <p:nvPr/>
          </p:nvCxnSpPr>
          <p:spPr>
            <a:xfrm flipV="1">
              <a:off x="6042357" y="1335229"/>
              <a:ext cx="166705" cy="6097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p:cNvCxnSpPr>
              <a:stCxn id="126" idx="4"/>
              <a:endCxn id="125" idx="5"/>
            </p:cNvCxnSpPr>
            <p:nvPr/>
          </p:nvCxnSpPr>
          <p:spPr>
            <a:xfrm>
              <a:off x="6018343" y="292752"/>
              <a:ext cx="216119" cy="3939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7" name="Straight Connector 476"/>
            <p:cNvCxnSpPr>
              <a:stCxn id="122" idx="4"/>
              <a:endCxn id="126" idx="0"/>
            </p:cNvCxnSpPr>
            <p:nvPr/>
          </p:nvCxnSpPr>
          <p:spPr>
            <a:xfrm flipH="1">
              <a:off x="6018343" y="-11612"/>
              <a:ext cx="70820" cy="1661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p:cNvCxnSpPr>
              <a:stCxn id="127" idx="3"/>
              <a:endCxn id="126" idx="7"/>
            </p:cNvCxnSpPr>
            <p:nvPr/>
          </p:nvCxnSpPr>
          <p:spPr>
            <a:xfrm flipH="1">
              <a:off x="6065643" y="98429"/>
              <a:ext cx="522837" cy="763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9" name="Straight Connector 478"/>
            <p:cNvCxnSpPr>
              <a:stCxn id="128" idx="5"/>
              <a:endCxn id="126" idx="6"/>
            </p:cNvCxnSpPr>
            <p:nvPr/>
          </p:nvCxnSpPr>
          <p:spPr>
            <a:xfrm flipH="1" flipV="1">
              <a:off x="6085236" y="223620"/>
              <a:ext cx="780086" cy="321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p:cNvCxnSpPr>
              <a:stCxn id="128" idx="6"/>
              <a:endCxn id="125" idx="6"/>
            </p:cNvCxnSpPr>
            <p:nvPr/>
          </p:nvCxnSpPr>
          <p:spPr>
            <a:xfrm flipH="1">
              <a:off x="6250335" y="480258"/>
              <a:ext cx="641351" cy="1688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p:cNvCxnSpPr>
              <a:stCxn id="128" idx="3"/>
              <a:endCxn id="118" idx="7"/>
            </p:cNvCxnSpPr>
            <p:nvPr/>
          </p:nvCxnSpPr>
          <p:spPr>
            <a:xfrm flipH="1">
              <a:off x="6275741" y="545237"/>
              <a:ext cx="462287" cy="6294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p:cNvCxnSpPr>
              <a:stCxn id="116" idx="1"/>
              <a:endCxn id="124" idx="5"/>
            </p:cNvCxnSpPr>
            <p:nvPr/>
          </p:nvCxnSpPr>
          <p:spPr>
            <a:xfrm flipH="1" flipV="1">
              <a:off x="6167787" y="1013753"/>
              <a:ext cx="572748" cy="2639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3" name="Straight Connector 482"/>
            <p:cNvCxnSpPr>
              <a:stCxn id="117" idx="0"/>
              <a:endCxn id="128" idx="4"/>
            </p:cNvCxnSpPr>
            <p:nvPr/>
          </p:nvCxnSpPr>
          <p:spPr>
            <a:xfrm flipH="1" flipV="1">
              <a:off x="6801675" y="572152"/>
              <a:ext cx="181217" cy="2938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p:cNvCxnSpPr>
              <a:stCxn id="117" idx="1"/>
              <a:endCxn id="125" idx="6"/>
            </p:cNvCxnSpPr>
            <p:nvPr/>
          </p:nvCxnSpPr>
          <p:spPr>
            <a:xfrm flipH="1" flipV="1">
              <a:off x="6250335" y="649070"/>
              <a:ext cx="687859" cy="2363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p:cNvCxnSpPr>
              <a:stCxn id="117" idx="2"/>
              <a:endCxn id="124" idx="6"/>
            </p:cNvCxnSpPr>
            <p:nvPr/>
          </p:nvCxnSpPr>
          <p:spPr>
            <a:xfrm flipH="1">
              <a:off x="6183660" y="932280"/>
              <a:ext cx="736020" cy="438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p:cNvCxnSpPr>
              <a:stCxn id="117" idx="2"/>
              <a:endCxn id="118" idx="3"/>
            </p:cNvCxnSpPr>
            <p:nvPr/>
          </p:nvCxnSpPr>
          <p:spPr>
            <a:xfrm flipH="1">
              <a:off x="6142383" y="932280"/>
              <a:ext cx="777297" cy="37541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p:cNvCxnSpPr>
              <a:stCxn id="121" idx="2"/>
              <a:endCxn id="21" idx="6"/>
            </p:cNvCxnSpPr>
            <p:nvPr/>
          </p:nvCxnSpPr>
          <p:spPr>
            <a:xfrm flipH="1" flipV="1">
              <a:off x="4998960" y="524530"/>
              <a:ext cx="338764" cy="907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p:cNvCxnSpPr>
              <a:stCxn id="124" idx="1"/>
              <a:endCxn id="121" idx="5"/>
            </p:cNvCxnSpPr>
            <p:nvPr/>
          </p:nvCxnSpPr>
          <p:spPr>
            <a:xfrm flipH="1" flipV="1">
              <a:off x="5592466" y="717416"/>
              <a:ext cx="498682" cy="2210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p:cNvCxnSpPr>
              <a:stCxn id="125" idx="2"/>
              <a:endCxn id="121" idx="6"/>
            </p:cNvCxnSpPr>
            <p:nvPr/>
          </p:nvCxnSpPr>
          <p:spPr>
            <a:xfrm flipH="1" flipV="1">
              <a:off x="5636173" y="615267"/>
              <a:ext cx="505777" cy="338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p:cNvCxnSpPr>
              <a:stCxn id="125" idx="3"/>
              <a:endCxn id="120" idx="7"/>
            </p:cNvCxnSpPr>
            <p:nvPr/>
          </p:nvCxnSpPr>
          <p:spPr>
            <a:xfrm flipH="1">
              <a:off x="5823714" y="686728"/>
              <a:ext cx="334109" cy="3006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p:cNvCxnSpPr>
              <a:stCxn id="124" idx="2"/>
              <a:endCxn id="120" idx="6"/>
            </p:cNvCxnSpPr>
            <p:nvPr/>
          </p:nvCxnSpPr>
          <p:spPr>
            <a:xfrm flipH="1">
              <a:off x="5839006" y="976095"/>
              <a:ext cx="236269" cy="491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2" name="Straight Connector 491"/>
            <p:cNvCxnSpPr>
              <a:stCxn id="120" idx="1"/>
              <a:endCxn id="121" idx="1"/>
            </p:cNvCxnSpPr>
            <p:nvPr/>
          </p:nvCxnSpPr>
          <p:spPr>
            <a:xfrm flipH="1" flipV="1">
              <a:off x="5381431" y="513117"/>
              <a:ext cx="368450" cy="4742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a:stCxn id="119" idx="5"/>
              <a:endCxn id="121" idx="1"/>
            </p:cNvCxnSpPr>
            <p:nvPr/>
          </p:nvCxnSpPr>
          <p:spPr>
            <a:xfrm flipH="1" flipV="1">
              <a:off x="5381431" y="513117"/>
              <a:ext cx="454938" cy="11304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a:stCxn id="118" idx="1"/>
              <a:endCxn id="120" idx="5"/>
            </p:cNvCxnSpPr>
            <p:nvPr/>
          </p:nvCxnSpPr>
          <p:spPr>
            <a:xfrm flipH="1" flipV="1">
              <a:off x="5823714" y="1063151"/>
              <a:ext cx="318669" cy="1115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a:stCxn id="118" idx="0"/>
              <a:endCxn id="124" idx="4"/>
            </p:cNvCxnSpPr>
            <p:nvPr/>
          </p:nvCxnSpPr>
          <p:spPr>
            <a:xfrm flipH="1" flipV="1">
              <a:off x="6129468" y="1029352"/>
              <a:ext cx="79594" cy="117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a:stCxn id="124" idx="1"/>
            </p:cNvCxnSpPr>
            <p:nvPr/>
          </p:nvCxnSpPr>
          <p:spPr>
            <a:xfrm flipH="1" flipV="1">
              <a:off x="5745746" y="73778"/>
              <a:ext cx="345402" cy="8646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7" name="Straight Connector 496"/>
            <p:cNvCxnSpPr>
              <a:stCxn id="124" idx="0"/>
              <a:endCxn id="125" idx="4"/>
            </p:cNvCxnSpPr>
            <p:nvPr/>
          </p:nvCxnSpPr>
          <p:spPr>
            <a:xfrm flipV="1">
              <a:off x="6129468" y="702327"/>
              <a:ext cx="66675" cy="22051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Straight Connector 497"/>
            <p:cNvCxnSpPr>
              <a:stCxn id="116" idx="2"/>
              <a:endCxn id="118" idx="6"/>
            </p:cNvCxnSpPr>
            <p:nvPr/>
          </p:nvCxnSpPr>
          <p:spPr>
            <a:xfrm flipH="1" flipV="1">
              <a:off x="6303360" y="1241209"/>
              <a:ext cx="411651" cy="979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Straight Connector 498"/>
            <p:cNvCxnSpPr>
              <a:stCxn id="112" idx="1"/>
              <a:endCxn id="118" idx="5"/>
            </p:cNvCxnSpPr>
            <p:nvPr/>
          </p:nvCxnSpPr>
          <p:spPr>
            <a:xfrm flipH="1" flipV="1">
              <a:off x="6275741" y="1307691"/>
              <a:ext cx="314739" cy="3458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p:cNvCxnSpPr>
              <a:stCxn id="116" idx="1"/>
              <a:endCxn id="126" idx="5"/>
            </p:cNvCxnSpPr>
            <p:nvPr/>
          </p:nvCxnSpPr>
          <p:spPr>
            <a:xfrm flipH="1" flipV="1">
              <a:off x="6065643" y="272504"/>
              <a:ext cx="674892" cy="10052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1" name="Straight Connector 500"/>
            <p:cNvCxnSpPr>
              <a:stCxn id="116" idx="0"/>
              <a:endCxn id="117" idx="3"/>
            </p:cNvCxnSpPr>
            <p:nvPr/>
          </p:nvCxnSpPr>
          <p:spPr>
            <a:xfrm flipV="1">
              <a:off x="6802157" y="979116"/>
              <a:ext cx="136037" cy="2731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p:cNvCxnSpPr>
              <a:stCxn id="103" idx="0"/>
              <a:endCxn id="116" idx="4"/>
            </p:cNvCxnSpPr>
            <p:nvPr/>
          </p:nvCxnSpPr>
          <p:spPr>
            <a:xfrm flipH="1" flipV="1">
              <a:off x="6802157" y="1426009"/>
              <a:ext cx="175783" cy="6333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p:cNvCxnSpPr>
              <a:stCxn id="103" idx="7"/>
              <a:endCxn id="113" idx="7"/>
            </p:cNvCxnSpPr>
            <p:nvPr/>
          </p:nvCxnSpPr>
          <p:spPr>
            <a:xfrm flipV="1">
              <a:off x="7022638" y="1498810"/>
              <a:ext cx="325376" cy="5799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p:cNvCxnSpPr>
              <a:stCxn id="104" idx="7"/>
              <a:endCxn id="113" idx="3"/>
            </p:cNvCxnSpPr>
            <p:nvPr/>
          </p:nvCxnSpPr>
          <p:spPr>
            <a:xfrm flipV="1">
              <a:off x="6667692" y="1637221"/>
              <a:ext cx="541518" cy="3921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p:cNvCxnSpPr>
              <a:stCxn id="113" idx="1"/>
              <a:endCxn id="117" idx="5"/>
            </p:cNvCxnSpPr>
            <p:nvPr/>
          </p:nvCxnSpPr>
          <p:spPr>
            <a:xfrm flipH="1" flipV="1">
              <a:off x="7027590" y="979116"/>
              <a:ext cx="181620" cy="5196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p:cNvCxnSpPr>
              <a:stCxn id="113" idx="2"/>
              <a:endCxn id="116" idx="5"/>
            </p:cNvCxnSpPr>
            <p:nvPr/>
          </p:nvCxnSpPr>
          <p:spPr>
            <a:xfrm flipH="1" flipV="1">
              <a:off x="6863778" y="1400566"/>
              <a:ext cx="316685" cy="1674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7" name="Straight Connector 506"/>
            <p:cNvCxnSpPr>
              <a:stCxn id="103" idx="3"/>
              <a:endCxn id="110" idx="7"/>
            </p:cNvCxnSpPr>
            <p:nvPr/>
          </p:nvCxnSpPr>
          <p:spPr>
            <a:xfrm flipH="1">
              <a:off x="6580879" y="2172458"/>
              <a:ext cx="352363" cy="35042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p:cNvCxnSpPr>
              <a:stCxn id="104" idx="5"/>
              <a:endCxn id="111" idx="1"/>
            </p:cNvCxnSpPr>
            <p:nvPr/>
          </p:nvCxnSpPr>
          <p:spPr>
            <a:xfrm>
              <a:off x="6667692" y="2105193"/>
              <a:ext cx="288373" cy="4977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p:cNvCxnSpPr>
              <a:stCxn id="102" idx="2"/>
              <a:endCxn id="110" idx="3"/>
            </p:cNvCxnSpPr>
            <p:nvPr/>
          </p:nvCxnSpPr>
          <p:spPr>
            <a:xfrm flipH="1">
              <a:off x="6374771" y="2313511"/>
              <a:ext cx="874465" cy="4150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0" name="Straight Connector 509"/>
            <p:cNvCxnSpPr>
              <a:stCxn id="102" idx="1"/>
              <a:endCxn id="103" idx="5"/>
            </p:cNvCxnSpPr>
            <p:nvPr/>
          </p:nvCxnSpPr>
          <p:spPr>
            <a:xfrm flipH="1" flipV="1">
              <a:off x="7022638" y="2172458"/>
              <a:ext cx="255345" cy="718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1" name="Straight Connector 510"/>
            <p:cNvCxnSpPr>
              <a:stCxn id="103" idx="1"/>
              <a:endCxn id="112" idx="5"/>
            </p:cNvCxnSpPr>
            <p:nvPr/>
          </p:nvCxnSpPr>
          <p:spPr>
            <a:xfrm flipH="1" flipV="1">
              <a:off x="6679876" y="1747169"/>
              <a:ext cx="253366" cy="3316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a:stCxn id="103" idx="2"/>
              <a:endCxn id="104" idx="6"/>
            </p:cNvCxnSpPr>
            <p:nvPr/>
          </p:nvCxnSpPr>
          <p:spPr>
            <a:xfrm flipH="1" flipV="1">
              <a:off x="6682984" y="2067304"/>
              <a:ext cx="231744" cy="583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3" name="Straight Connector 512"/>
            <p:cNvCxnSpPr>
              <a:stCxn id="104" idx="2"/>
              <a:endCxn id="107" idx="5"/>
            </p:cNvCxnSpPr>
            <p:nvPr/>
          </p:nvCxnSpPr>
          <p:spPr>
            <a:xfrm flipH="1" flipV="1">
              <a:off x="6320913" y="1897172"/>
              <a:ext cx="257654" cy="1701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4" name="Straight Connector 513"/>
            <p:cNvCxnSpPr>
              <a:stCxn id="104" idx="0"/>
              <a:endCxn id="112" idx="4"/>
            </p:cNvCxnSpPr>
            <p:nvPr/>
          </p:nvCxnSpPr>
          <p:spPr>
            <a:xfrm flipV="1">
              <a:off x="6630776" y="1766570"/>
              <a:ext cx="4402" cy="2471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5" name="Straight Connector 514"/>
            <p:cNvCxnSpPr>
              <a:stCxn id="107" idx="6"/>
              <a:endCxn id="112" idx="2"/>
            </p:cNvCxnSpPr>
            <p:nvPr/>
          </p:nvCxnSpPr>
          <p:spPr>
            <a:xfrm flipV="1">
              <a:off x="6351224" y="1700333"/>
              <a:ext cx="220742" cy="1229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6" name="Straight Connector 515"/>
            <p:cNvCxnSpPr>
              <a:stCxn id="107" idx="7"/>
              <a:endCxn id="116" idx="3"/>
            </p:cNvCxnSpPr>
            <p:nvPr/>
          </p:nvCxnSpPr>
          <p:spPr>
            <a:xfrm flipV="1">
              <a:off x="6320913" y="1400566"/>
              <a:ext cx="419622" cy="3488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7" name="Straight Connector 516"/>
            <p:cNvCxnSpPr>
              <a:stCxn id="110" idx="0"/>
              <a:endCxn id="104" idx="4"/>
            </p:cNvCxnSpPr>
            <p:nvPr/>
          </p:nvCxnSpPr>
          <p:spPr>
            <a:xfrm flipV="1">
              <a:off x="6477825" y="2120887"/>
              <a:ext cx="152951" cy="3593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8" name="Straight Connector 517"/>
            <p:cNvCxnSpPr>
              <a:stCxn id="110" idx="0"/>
              <a:endCxn id="107" idx="5"/>
            </p:cNvCxnSpPr>
            <p:nvPr/>
          </p:nvCxnSpPr>
          <p:spPr>
            <a:xfrm flipH="1" flipV="1">
              <a:off x="6320913" y="1897172"/>
              <a:ext cx="156912" cy="5831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9" name="Straight Connector 518"/>
            <p:cNvCxnSpPr>
              <a:stCxn id="110" idx="1"/>
              <a:endCxn id="108" idx="5"/>
            </p:cNvCxnSpPr>
            <p:nvPr/>
          </p:nvCxnSpPr>
          <p:spPr>
            <a:xfrm flipH="1" flipV="1">
              <a:off x="6327902" y="2294059"/>
              <a:ext cx="46869" cy="2288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0" name="Straight Connector 519"/>
            <p:cNvCxnSpPr>
              <a:stCxn id="101" idx="0"/>
              <a:endCxn id="108" idx="4"/>
            </p:cNvCxnSpPr>
            <p:nvPr/>
          </p:nvCxnSpPr>
          <p:spPr>
            <a:xfrm flipV="1">
              <a:off x="6226668" y="2319502"/>
              <a:ext cx="39613" cy="5525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1" name="Straight Connector 520"/>
            <p:cNvCxnSpPr>
              <a:stCxn id="101" idx="7"/>
              <a:endCxn id="110" idx="3"/>
            </p:cNvCxnSpPr>
            <p:nvPr/>
          </p:nvCxnSpPr>
          <p:spPr>
            <a:xfrm flipV="1">
              <a:off x="6288289" y="2728595"/>
              <a:ext cx="86482" cy="1688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2" name="Straight Connector 521"/>
            <p:cNvCxnSpPr>
              <a:stCxn id="91" idx="0"/>
              <a:endCxn id="94" idx="4"/>
            </p:cNvCxnSpPr>
            <p:nvPr/>
          </p:nvCxnSpPr>
          <p:spPr>
            <a:xfrm flipH="1" flipV="1">
              <a:off x="5952128" y="2837222"/>
              <a:ext cx="143872" cy="5255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3" name="Straight Connector 522"/>
            <p:cNvCxnSpPr>
              <a:stCxn id="111" idx="2"/>
              <a:endCxn id="110" idx="6"/>
            </p:cNvCxnSpPr>
            <p:nvPr/>
          </p:nvCxnSpPr>
          <p:spPr>
            <a:xfrm flipH="1" flipV="1">
              <a:off x="6623565" y="2625738"/>
              <a:ext cx="296662" cy="646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4" name="Straight Connector 523"/>
            <p:cNvCxnSpPr>
              <a:stCxn id="13" idx="1"/>
              <a:endCxn id="22" idx="5"/>
            </p:cNvCxnSpPr>
            <p:nvPr/>
          </p:nvCxnSpPr>
          <p:spPr>
            <a:xfrm flipH="1" flipV="1">
              <a:off x="3634759" y="460759"/>
              <a:ext cx="144684" cy="2299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5" name="Straight Connector 524"/>
            <p:cNvCxnSpPr>
              <a:stCxn id="31" idx="2"/>
              <a:endCxn id="22" idx="6"/>
            </p:cNvCxnSpPr>
            <p:nvPr/>
          </p:nvCxnSpPr>
          <p:spPr>
            <a:xfrm flipH="1">
              <a:off x="3658689" y="315775"/>
              <a:ext cx="397722" cy="849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a:stCxn id="33" idx="1"/>
              <a:endCxn id="28" idx="5"/>
            </p:cNvCxnSpPr>
            <p:nvPr/>
          </p:nvCxnSpPr>
          <p:spPr>
            <a:xfrm flipH="1" flipV="1">
              <a:off x="4354046" y="-67435"/>
              <a:ext cx="269924" cy="4159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a:stCxn id="117" idx="5"/>
              <a:endCxn id="114" idx="1"/>
            </p:cNvCxnSpPr>
            <p:nvPr/>
          </p:nvCxnSpPr>
          <p:spPr>
            <a:xfrm>
              <a:off x="7027590" y="979116"/>
              <a:ext cx="160936" cy="1203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a:stCxn id="112" idx="7"/>
              <a:endCxn id="114" idx="3"/>
            </p:cNvCxnSpPr>
            <p:nvPr/>
          </p:nvCxnSpPr>
          <p:spPr>
            <a:xfrm flipV="1">
              <a:off x="6679876" y="1193137"/>
              <a:ext cx="508650" cy="4603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a:stCxn id="15" idx="1"/>
              <a:endCxn id="13" idx="0"/>
            </p:cNvCxnSpPr>
            <p:nvPr/>
          </p:nvCxnSpPr>
          <p:spPr>
            <a:xfrm flipH="1" flipV="1">
              <a:off x="3884961" y="648354"/>
              <a:ext cx="167639" cy="6570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0" name="Straight Connector 529"/>
            <p:cNvCxnSpPr>
              <a:stCxn id="69" idx="5"/>
              <a:endCxn id="71" idx="1"/>
            </p:cNvCxnSpPr>
            <p:nvPr/>
          </p:nvCxnSpPr>
          <p:spPr>
            <a:xfrm>
              <a:off x="1862115" y="2093755"/>
              <a:ext cx="169773" cy="8006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1" name="Straight Connector 530"/>
            <p:cNvCxnSpPr>
              <a:stCxn id="16" idx="7"/>
              <a:endCxn id="71" idx="0"/>
            </p:cNvCxnSpPr>
            <p:nvPr/>
          </p:nvCxnSpPr>
          <p:spPr>
            <a:xfrm flipH="1">
              <a:off x="2081059" y="1753160"/>
              <a:ext cx="256647" cy="4008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32" name="Oval 531"/>
            <p:cNvSpPr/>
            <p:nvPr/>
          </p:nvSpPr>
          <p:spPr>
            <a:xfrm>
              <a:off x="2146650" y="1719915"/>
              <a:ext cx="223836" cy="227012"/>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33" name="Oval 532"/>
            <p:cNvSpPr/>
            <p:nvPr/>
          </p:nvSpPr>
          <p:spPr>
            <a:xfrm>
              <a:off x="3735736" y="648354"/>
              <a:ext cx="298449" cy="288923"/>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34" name="Oval 533"/>
            <p:cNvSpPr/>
            <p:nvPr/>
          </p:nvSpPr>
          <p:spPr>
            <a:xfrm>
              <a:off x="3091211" y="1975503"/>
              <a:ext cx="269875" cy="26669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35" name="Oval 534"/>
            <p:cNvSpPr/>
            <p:nvPr/>
          </p:nvSpPr>
          <p:spPr>
            <a:xfrm>
              <a:off x="3881786" y="1658003"/>
              <a:ext cx="269875" cy="266699"/>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36" name="Oval 535"/>
            <p:cNvSpPr/>
            <p:nvPr/>
          </p:nvSpPr>
          <p:spPr>
            <a:xfrm>
              <a:off x="4456461" y="2242203"/>
              <a:ext cx="295275" cy="27940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37" name="Oval 536"/>
            <p:cNvSpPr/>
            <p:nvPr/>
          </p:nvSpPr>
          <p:spPr>
            <a:xfrm>
              <a:off x="3542061" y="2127902"/>
              <a:ext cx="339725" cy="32067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38" name="Oval 537"/>
            <p:cNvSpPr/>
            <p:nvPr/>
          </p:nvSpPr>
          <p:spPr>
            <a:xfrm>
              <a:off x="5337724" y="470805"/>
              <a:ext cx="298449" cy="288923"/>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39" name="Oval 538"/>
            <p:cNvSpPr/>
            <p:nvPr/>
          </p:nvSpPr>
          <p:spPr>
            <a:xfrm>
              <a:off x="6711664" y="388364"/>
              <a:ext cx="180022" cy="183788"/>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40" name="Oval 539"/>
            <p:cNvSpPr/>
            <p:nvPr/>
          </p:nvSpPr>
          <p:spPr>
            <a:xfrm>
              <a:off x="6114764" y="1147189"/>
              <a:ext cx="188596" cy="18804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cxnSp>
          <p:nvCxnSpPr>
            <p:cNvPr id="541" name="Straight Connector 540"/>
            <p:cNvCxnSpPr>
              <a:stCxn id="117" idx="7"/>
              <a:endCxn id="115" idx="3"/>
            </p:cNvCxnSpPr>
            <p:nvPr/>
          </p:nvCxnSpPr>
          <p:spPr>
            <a:xfrm flipV="1">
              <a:off x="7027590" y="699482"/>
              <a:ext cx="58680" cy="1859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42" name="Oval 541"/>
            <p:cNvSpPr/>
            <p:nvPr/>
          </p:nvSpPr>
          <p:spPr>
            <a:xfrm>
              <a:off x="6141950" y="595813"/>
              <a:ext cx="108385" cy="106514"/>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43" name="Oval 542"/>
            <p:cNvSpPr/>
            <p:nvPr/>
          </p:nvSpPr>
          <p:spPr>
            <a:xfrm>
              <a:off x="4056411" y="241959"/>
              <a:ext cx="141180" cy="147632"/>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44" name="Oval 543"/>
            <p:cNvSpPr/>
            <p:nvPr/>
          </p:nvSpPr>
          <p:spPr>
            <a:xfrm>
              <a:off x="5253812" y="-690488"/>
              <a:ext cx="310723" cy="31014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45" name="Oval 544"/>
            <p:cNvSpPr/>
            <p:nvPr/>
          </p:nvSpPr>
          <p:spPr>
            <a:xfrm>
              <a:off x="4612882" y="-113542"/>
              <a:ext cx="151553" cy="154575"/>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46" name="Oval 545"/>
            <p:cNvSpPr/>
            <p:nvPr/>
          </p:nvSpPr>
          <p:spPr>
            <a:xfrm>
              <a:off x="5571152" y="-97527"/>
              <a:ext cx="204550" cy="200696"/>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47" name="Oval 546"/>
            <p:cNvSpPr/>
            <p:nvPr/>
          </p:nvSpPr>
          <p:spPr>
            <a:xfrm>
              <a:off x="5960795" y="-264809"/>
              <a:ext cx="256736" cy="253197"/>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48" name="Oval 547"/>
            <p:cNvSpPr/>
            <p:nvPr/>
          </p:nvSpPr>
          <p:spPr>
            <a:xfrm>
              <a:off x="3275177" y="-479753"/>
              <a:ext cx="220106" cy="21073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49" name="Oval 548"/>
            <p:cNvSpPr/>
            <p:nvPr/>
          </p:nvSpPr>
          <p:spPr>
            <a:xfrm>
              <a:off x="4625530" y="-516062"/>
              <a:ext cx="151553" cy="154575"/>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50" name="Oval 549"/>
            <p:cNvSpPr/>
            <p:nvPr/>
          </p:nvSpPr>
          <p:spPr>
            <a:xfrm>
              <a:off x="1218041" y="1719915"/>
              <a:ext cx="272183" cy="255588"/>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51" name="Oval 550"/>
            <p:cNvSpPr/>
            <p:nvPr/>
          </p:nvSpPr>
          <p:spPr>
            <a:xfrm>
              <a:off x="5747244" y="1552118"/>
              <a:ext cx="104417" cy="107167"/>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52" name="Oval 551"/>
            <p:cNvSpPr/>
            <p:nvPr/>
          </p:nvSpPr>
          <p:spPr>
            <a:xfrm>
              <a:off x="7180463" y="1470144"/>
              <a:ext cx="196298" cy="195743"/>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53" name="Oval 552"/>
            <p:cNvSpPr/>
            <p:nvPr/>
          </p:nvSpPr>
          <p:spPr>
            <a:xfrm>
              <a:off x="6332085" y="2480275"/>
              <a:ext cx="291480" cy="29092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sp>
          <p:nvSpPr>
            <p:cNvPr id="554" name="Oval 553"/>
            <p:cNvSpPr/>
            <p:nvPr/>
          </p:nvSpPr>
          <p:spPr>
            <a:xfrm>
              <a:off x="6032788" y="3362762"/>
              <a:ext cx="126424" cy="132475"/>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96"/>
              <a:endParaRPr lang="en-US">
                <a:solidFill>
                  <a:prstClr val="white"/>
                </a:solidFill>
                <a:latin typeface="Calibri" panose="020F0502020204030204"/>
              </a:endParaRPr>
            </a:p>
          </p:txBody>
        </p:sp>
      </p:grpSp>
      <p:sp>
        <p:nvSpPr>
          <p:cNvPr id="556" name="TextBox 555"/>
          <p:cNvSpPr txBox="1"/>
          <p:nvPr/>
        </p:nvSpPr>
        <p:spPr>
          <a:xfrm>
            <a:off x="1046377" y="5657851"/>
            <a:ext cx="3707746" cy="646331"/>
          </a:xfrm>
          <a:prstGeom prst="rect">
            <a:avLst/>
          </a:prstGeom>
          <a:noFill/>
        </p:spPr>
        <p:txBody>
          <a:bodyPr wrap="none" rtlCol="0">
            <a:spAutoFit/>
          </a:bodyPr>
          <a:lstStyle/>
          <a:p>
            <a:pPr defTabSz="914396"/>
            <a:r>
              <a:rPr lang="en-US" dirty="0">
                <a:solidFill>
                  <a:prstClr val="black"/>
                </a:solidFill>
                <a:latin typeface="Calibri" panose="020F0502020204030204"/>
              </a:rPr>
              <a:t>100B neurons</a:t>
            </a:r>
          </a:p>
          <a:p>
            <a:pPr defTabSz="914396"/>
            <a:r>
              <a:rPr lang="en-US" dirty="0">
                <a:solidFill>
                  <a:prstClr val="black"/>
                </a:solidFill>
                <a:latin typeface="Calibri" panose="020F0502020204030204"/>
              </a:rPr>
              <a:t>10K Connections per neuron (degree)</a:t>
            </a:r>
          </a:p>
        </p:txBody>
      </p:sp>
      <p:sp>
        <p:nvSpPr>
          <p:cNvPr id="3" name="Slide Number Placeholder 2">
            <a:extLst>
              <a:ext uri="{FF2B5EF4-FFF2-40B4-BE49-F238E27FC236}">
                <a16:creationId xmlns:a16="http://schemas.microsoft.com/office/drawing/2014/main" id="{E932E33E-7423-B44E-AD50-596B8E10AEAF}"/>
              </a:ext>
            </a:extLst>
          </p:cNvPr>
          <p:cNvSpPr>
            <a:spLocks noGrp="1"/>
          </p:cNvSpPr>
          <p:nvPr>
            <p:ph type="sldNum" sz="quarter" idx="12"/>
          </p:nvPr>
        </p:nvSpPr>
        <p:spPr>
          <a:xfrm>
            <a:off x="11457433" y="6391657"/>
            <a:ext cx="417576" cy="311531"/>
          </a:xfrm>
        </p:spPr>
        <p:txBody>
          <a:bodyPr/>
          <a:lstStyle/>
          <a:p>
            <a:pPr defTabSz="914396"/>
            <a:fld id="{89680184-36F0-7340-B2B6-917CC4ADF00C}" type="slidenum">
              <a:rPr lang="en-US">
                <a:solidFill>
                  <a:prstClr val="black">
                    <a:tint val="75000"/>
                  </a:prstClr>
                </a:solidFill>
                <a:latin typeface="Calibri" panose="020F0502020204030204"/>
              </a:rPr>
              <a:pPr defTabSz="914396"/>
              <a:t>10</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3283908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 you get to your neighbor’s house?</a:t>
            </a:r>
          </a:p>
        </p:txBody>
      </p:sp>
      <p:sp>
        <p:nvSpPr>
          <p:cNvPr id="3" name="Text Placeholder 2"/>
          <p:cNvSpPr>
            <a:spLocks noGrp="1"/>
          </p:cNvSpPr>
          <p:nvPr>
            <p:ph type="body" idx="1"/>
          </p:nvPr>
        </p:nvSpPr>
        <p:spPr>
          <a:xfrm>
            <a:off x="1157925" y="4379002"/>
            <a:ext cx="9786300" cy="1712832"/>
          </a:xfrm>
        </p:spPr>
        <p:txBody>
          <a:bodyPr>
            <a:noAutofit/>
          </a:bodyPr>
          <a:lstStyle/>
          <a:p>
            <a:pPr marL="311719" indent="-311719">
              <a:buSzPct val="120000"/>
              <a:buFont typeface="Arial" charset="0"/>
              <a:buChar char="•"/>
            </a:pPr>
            <a:r>
              <a:rPr lang="en-US" sz="2454" dirty="0"/>
              <a:t>You walk out your door, point to house, walk directly to the house</a:t>
            </a:r>
          </a:p>
          <a:p>
            <a:pPr marL="311719" indent="-311719">
              <a:buSzPct val="120000"/>
              <a:buFont typeface="Arial" charset="0"/>
              <a:buChar char="•"/>
            </a:pPr>
            <a:r>
              <a:rPr lang="en-US" sz="2454" dirty="0"/>
              <a:t>Your houses are “Adjacent” so getting there is a direct “hop”</a:t>
            </a:r>
          </a:p>
          <a:p>
            <a:pPr marL="311719" indent="-311719">
              <a:buSzPct val="120000"/>
              <a:buFont typeface="Arial" charset="0"/>
              <a:buChar char="•"/>
            </a:pPr>
            <a:r>
              <a:rPr lang="en-US" sz="2454" dirty="0"/>
              <a:t>You don’t need to consult anyone else about how to get to a neighbor’s house because you have the right pointer</a:t>
            </a:r>
          </a:p>
          <a:p>
            <a:pPr marL="311719" indent="-311719">
              <a:buSzPct val="120000"/>
              <a:buFont typeface="Arial" charset="0"/>
              <a:buChar char="•"/>
            </a:pPr>
            <a:r>
              <a:rPr lang="en-US" sz="2454" dirty="0"/>
              <a:t>Relationships pointers are created at data load time, not at query time</a:t>
            </a:r>
          </a:p>
        </p:txBody>
      </p:sp>
      <p:sp>
        <p:nvSpPr>
          <p:cNvPr id="4" name="Slide Number Placeholder 3"/>
          <p:cNvSpPr>
            <a:spLocks noGrp="1"/>
          </p:cNvSpPr>
          <p:nvPr>
            <p:ph type="sldNum" idx="12"/>
          </p:nvPr>
        </p:nvSpPr>
        <p:spPr/>
        <p:txBody>
          <a:bodyPr/>
          <a:lstStyle/>
          <a:p>
            <a:fld id="{00000000-1234-1234-1234-123412341234}" type="slidenum">
              <a:rPr lang="en" smtClean="0"/>
              <a:pPr/>
              <a:t>11</a:t>
            </a:fld>
            <a:endParaRPr lang="en"/>
          </a:p>
        </p:txBody>
      </p:sp>
      <p:pic>
        <p:nvPicPr>
          <p:cNvPr id="5" name="Picture 4"/>
          <p:cNvPicPr>
            <a:picLocks noChangeAspect="1"/>
          </p:cNvPicPr>
          <p:nvPr/>
        </p:nvPicPr>
        <p:blipFill>
          <a:blip r:embed="rId3"/>
          <a:stretch>
            <a:fillRect/>
          </a:stretch>
        </p:blipFill>
        <p:spPr>
          <a:xfrm>
            <a:off x="7131908" y="1908020"/>
            <a:ext cx="1897750" cy="1776293"/>
          </a:xfrm>
          <a:prstGeom prst="rect">
            <a:avLst/>
          </a:prstGeom>
        </p:spPr>
      </p:pic>
      <p:pic>
        <p:nvPicPr>
          <p:cNvPr id="6" name="Picture 5"/>
          <p:cNvPicPr>
            <a:picLocks noChangeAspect="1"/>
          </p:cNvPicPr>
          <p:nvPr/>
        </p:nvPicPr>
        <p:blipFill>
          <a:blip r:embed="rId4"/>
          <a:stretch>
            <a:fillRect/>
          </a:stretch>
        </p:blipFill>
        <p:spPr>
          <a:xfrm>
            <a:off x="2354573" y="1908021"/>
            <a:ext cx="2341839" cy="1894923"/>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20602701">
            <a:off x="4787090" y="3066628"/>
            <a:ext cx="2408252" cy="985795"/>
          </a:xfrm>
          <a:prstGeom prst="rect">
            <a:avLst/>
          </a:prstGeom>
        </p:spPr>
      </p:pic>
    </p:spTree>
    <p:extLst>
      <p:ext uri="{BB962C8B-B14F-4D97-AF65-F5344CB8AC3E}">
        <p14:creationId xmlns:p14="http://schemas.microsoft.com/office/powerpoint/2010/main" val="1758632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Logical Graph Model</a:t>
            </a:r>
          </a:p>
        </p:txBody>
      </p:sp>
      <p:sp>
        <p:nvSpPr>
          <p:cNvPr id="3" name="Text Placeholder 2"/>
          <p:cNvSpPr>
            <a:spLocks noGrp="1"/>
          </p:cNvSpPr>
          <p:nvPr>
            <p:ph idx="1"/>
          </p:nvPr>
        </p:nvSpPr>
        <p:spPr>
          <a:xfrm>
            <a:off x="493984" y="3014662"/>
            <a:ext cx="11288111" cy="3121463"/>
          </a:xfrm>
        </p:spPr>
        <p:txBody>
          <a:bodyPr vert="horz" wrap="square" lIns="62335" tIns="62335" rIns="62335" bIns="62335" rtlCol="0" anchor="t" anchorCtr="0">
            <a:noAutofit/>
          </a:bodyPr>
          <a:lstStyle/>
          <a:p>
            <a:pPr marL="311719" indent="-311719">
              <a:buSzPct val="120000"/>
              <a:buFont typeface="Arial" charset="0"/>
              <a:buChar char="•"/>
            </a:pPr>
            <a:r>
              <a:rPr lang="en-US" sz="2454" dirty="0"/>
              <a:t>If two physical items are related, they have a relationships arc between them and we model it like the above</a:t>
            </a:r>
          </a:p>
          <a:p>
            <a:pPr marL="311719" indent="-311719">
              <a:buSzPct val="120000"/>
              <a:buFont typeface="Arial" charset="0"/>
              <a:buChar char="•"/>
            </a:pPr>
            <a:r>
              <a:rPr lang="en-US" sz="2454" dirty="0"/>
              <a:t>We build a “logical” data model that has this link</a:t>
            </a:r>
          </a:p>
          <a:p>
            <a:pPr marL="311719" indent="-311719">
              <a:buSzPct val="120000"/>
              <a:buFont typeface="Arial" charset="0"/>
              <a:buChar char="•"/>
            </a:pPr>
            <a:r>
              <a:rPr lang="en-US" sz="2454" dirty="0"/>
              <a:t>In a native graph, the vertexes are loaded into memory and then the physical memory addresses of each link is also reflected in each of the nodes</a:t>
            </a:r>
          </a:p>
          <a:p>
            <a:pPr marL="311719" indent="-311719">
              <a:buSzPct val="120000"/>
              <a:buFont typeface="Arial" charset="0"/>
              <a:buChar char="•"/>
            </a:pPr>
            <a:endParaRPr lang="en-US" sz="2454" dirty="0"/>
          </a:p>
        </p:txBody>
      </p:sp>
      <p:sp>
        <p:nvSpPr>
          <p:cNvPr id="4" name="Slide Number Placeholder 3"/>
          <p:cNvSpPr>
            <a:spLocks noGrp="1"/>
          </p:cNvSpPr>
          <p:nvPr>
            <p:ph type="sldNum" sz="quarter" idx="12"/>
          </p:nvPr>
        </p:nvSpPr>
        <p:spPr/>
        <p:txBody>
          <a:bodyPr/>
          <a:lstStyle/>
          <a:p>
            <a:fld id="{00000000-1234-1234-1234-123412341234}" type="slidenum">
              <a:rPr lang="en" smtClean="0"/>
              <a:pPr/>
              <a:t>12</a:t>
            </a:fld>
            <a:endParaRPr lang="en"/>
          </a:p>
        </p:txBody>
      </p:sp>
      <p:sp>
        <p:nvSpPr>
          <p:cNvPr id="5" name="Oval 4"/>
          <p:cNvSpPr/>
          <p:nvPr/>
        </p:nvSpPr>
        <p:spPr>
          <a:xfrm>
            <a:off x="2061091" y="1905852"/>
            <a:ext cx="1796035" cy="45423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27" b="1" dirty="0"/>
              <a:t>Dan</a:t>
            </a:r>
          </a:p>
        </p:txBody>
      </p:sp>
      <p:sp>
        <p:nvSpPr>
          <p:cNvPr id="6" name="Rounded Rectangle 5"/>
          <p:cNvSpPr/>
          <p:nvPr/>
        </p:nvSpPr>
        <p:spPr>
          <a:xfrm>
            <a:off x="4333002" y="1768483"/>
            <a:ext cx="2398715" cy="729125"/>
          </a:xfrm>
          <a:prstGeom prst="roundRect">
            <a:avLst/>
          </a:prstGeom>
          <a:solidFill>
            <a:srgbClr val="E877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3" b="1" dirty="0">
                <a:solidFill>
                  <a:schemeClr val="bg1"/>
                </a:solidFill>
              </a:rPr>
              <a:t>LIVES_NEXT_TO</a:t>
            </a:r>
          </a:p>
        </p:txBody>
      </p:sp>
      <p:sp>
        <p:nvSpPr>
          <p:cNvPr id="7" name="Oval 6"/>
          <p:cNvSpPr/>
          <p:nvPr/>
        </p:nvSpPr>
        <p:spPr>
          <a:xfrm>
            <a:off x="7455574" y="1905929"/>
            <a:ext cx="1674858" cy="454231"/>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27" b="1" dirty="0"/>
              <a:t>Ann</a:t>
            </a:r>
          </a:p>
        </p:txBody>
      </p:sp>
      <p:cxnSp>
        <p:nvCxnSpPr>
          <p:cNvPr id="9" name="Straight Arrow Connector 8"/>
          <p:cNvCxnSpPr>
            <a:stCxn id="6" idx="3"/>
            <a:endCxn id="7" idx="2"/>
          </p:cNvCxnSpPr>
          <p:nvPr/>
        </p:nvCxnSpPr>
        <p:spPr>
          <a:xfrm flipV="1">
            <a:off x="6731717" y="2133045"/>
            <a:ext cx="723858" cy="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6"/>
            <a:endCxn id="6" idx="1"/>
          </p:cNvCxnSpPr>
          <p:nvPr/>
        </p:nvCxnSpPr>
        <p:spPr>
          <a:xfrm>
            <a:off x="3857126" y="2132968"/>
            <a:ext cx="475875" cy="7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2753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Relational Database Use Indexes</a:t>
            </a:r>
          </a:p>
        </p:txBody>
      </p:sp>
      <p:sp>
        <p:nvSpPr>
          <p:cNvPr id="4" name="Slide Number Placeholder 3"/>
          <p:cNvSpPr>
            <a:spLocks noGrp="1"/>
          </p:cNvSpPr>
          <p:nvPr>
            <p:ph type="sldNum" sz="quarter" idx="12"/>
          </p:nvPr>
        </p:nvSpPr>
        <p:spPr/>
        <p:txBody>
          <a:bodyPr/>
          <a:lstStyle/>
          <a:p>
            <a:fld id="{00000000-1234-1234-1234-123412341234}" type="slidenum">
              <a:rPr lang="en" smtClean="0"/>
              <a:pPr/>
              <a:t>13</a:t>
            </a:fld>
            <a:endParaRPr lang="en"/>
          </a:p>
        </p:txBody>
      </p:sp>
      <p:sp>
        <p:nvSpPr>
          <p:cNvPr id="3" name="Text Placeholder 2"/>
          <p:cNvSpPr>
            <a:spLocks noGrp="1"/>
          </p:cNvSpPr>
          <p:nvPr>
            <p:ph type="body" idx="4294967295"/>
          </p:nvPr>
        </p:nvSpPr>
        <p:spPr>
          <a:xfrm>
            <a:off x="789752" y="4799153"/>
            <a:ext cx="6878477" cy="1139825"/>
          </a:xfrm>
        </p:spPr>
        <p:txBody>
          <a:bodyPr>
            <a:normAutofit fontScale="62500" lnSpcReduction="20000"/>
          </a:bodyPr>
          <a:lstStyle/>
          <a:p>
            <a:pPr>
              <a:lnSpc>
                <a:spcPct val="110000"/>
              </a:lnSpc>
            </a:pPr>
            <a:r>
              <a:rPr lang="en-US" dirty="0"/>
              <a:t>You must walk to a central index system</a:t>
            </a:r>
          </a:p>
          <a:p>
            <a:pPr>
              <a:lnSpc>
                <a:spcPct val="110000"/>
              </a:lnSpc>
            </a:pPr>
            <a:r>
              <a:rPr lang="en-US" dirty="0"/>
              <a:t>The index system does a “search” given the house’s address</a:t>
            </a:r>
          </a:p>
          <a:p>
            <a:pPr>
              <a:lnSpc>
                <a:spcPct val="110000"/>
              </a:lnSpc>
            </a:pPr>
            <a:r>
              <a:rPr lang="en-US" dirty="0"/>
              <a:t>The index system will tell you how to get to your neighbors house</a:t>
            </a:r>
          </a:p>
        </p:txBody>
      </p:sp>
      <p:pic>
        <p:nvPicPr>
          <p:cNvPr id="5" name="Picture 4"/>
          <p:cNvPicPr>
            <a:picLocks noChangeAspect="1"/>
          </p:cNvPicPr>
          <p:nvPr/>
        </p:nvPicPr>
        <p:blipFill>
          <a:blip r:embed="rId3"/>
          <a:stretch>
            <a:fillRect/>
          </a:stretch>
        </p:blipFill>
        <p:spPr>
          <a:xfrm>
            <a:off x="7668229" y="2916907"/>
            <a:ext cx="1448952" cy="1356220"/>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93942" y="2867011"/>
            <a:ext cx="1737746" cy="1406115"/>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8581447">
            <a:off x="3489551" y="2746193"/>
            <a:ext cx="1694868" cy="693779"/>
          </a:xfrm>
          <a:prstGeom prst="rect">
            <a:avLst/>
          </a:prstGeom>
        </p:spPr>
      </p:pic>
      <p:sp>
        <p:nvSpPr>
          <p:cNvPr id="7" name="Can 6"/>
          <p:cNvSpPr/>
          <p:nvPr/>
        </p:nvSpPr>
        <p:spPr>
          <a:xfrm>
            <a:off x="4918677" y="1547672"/>
            <a:ext cx="1570503" cy="964699"/>
          </a:xfrm>
          <a:prstGeom prst="can">
            <a:avLst>
              <a:gd name="adj" fmla="val 17595"/>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3" dirty="0"/>
              <a:t>Central</a:t>
            </a:r>
          </a:p>
          <a:p>
            <a:pPr algn="ctr"/>
            <a:r>
              <a:rPr lang="en-US" sz="2103" dirty="0"/>
              <a:t>Index</a:t>
            </a:r>
          </a:p>
        </p:txBody>
      </p:sp>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2187174">
            <a:off x="6170495" y="2826523"/>
            <a:ext cx="1694868" cy="693779"/>
          </a:xfrm>
          <a:prstGeom prst="rect">
            <a:avLst/>
          </a:prstGeom>
        </p:spPr>
      </p:pic>
      <p:sp>
        <p:nvSpPr>
          <p:cNvPr id="10" name="TextBox 9"/>
          <p:cNvSpPr txBox="1"/>
          <p:nvPr/>
        </p:nvSpPr>
        <p:spPr>
          <a:xfrm>
            <a:off x="6651517" y="1843244"/>
            <a:ext cx="2426498" cy="415948"/>
          </a:xfrm>
          <a:prstGeom prst="rect">
            <a:avLst/>
          </a:prstGeom>
          <a:noFill/>
        </p:spPr>
        <p:txBody>
          <a:bodyPr wrap="none" rtlCol="0">
            <a:spAutoFit/>
          </a:bodyPr>
          <a:lstStyle/>
          <a:p>
            <a:r>
              <a:rPr lang="en-US" sz="2103"/>
              <a:t>Search: 123 Main St.</a:t>
            </a:r>
          </a:p>
        </p:txBody>
      </p:sp>
      <p:sp>
        <p:nvSpPr>
          <p:cNvPr id="11" name="TextBox 10">
            <a:extLst>
              <a:ext uri="{FF2B5EF4-FFF2-40B4-BE49-F238E27FC236}">
                <a16:creationId xmlns:a16="http://schemas.microsoft.com/office/drawing/2014/main" id="{842F5DD1-C5D8-1243-8805-68852305EADB}"/>
              </a:ext>
            </a:extLst>
          </p:cNvPr>
          <p:cNvSpPr txBox="1"/>
          <p:nvPr/>
        </p:nvSpPr>
        <p:spPr>
          <a:xfrm rot="19984775">
            <a:off x="8159077" y="4475988"/>
            <a:ext cx="2785314" cy="646331"/>
          </a:xfrm>
          <a:prstGeom prst="rect">
            <a:avLst/>
          </a:prstGeom>
          <a:noFill/>
        </p:spPr>
        <p:txBody>
          <a:bodyPr wrap="none" rtlCol="0">
            <a:spAutoFit/>
          </a:bodyPr>
          <a:lstStyle/>
          <a:p>
            <a:r>
              <a:rPr lang="en-US" sz="3600" dirty="0">
                <a:solidFill>
                  <a:schemeClr val="accent2"/>
                </a:solidFill>
              </a:rPr>
              <a:t>1,000x slower</a:t>
            </a:r>
          </a:p>
        </p:txBody>
      </p:sp>
    </p:spTree>
    <p:extLst>
      <p:ext uri="{BB962C8B-B14F-4D97-AF65-F5344CB8AC3E}">
        <p14:creationId xmlns:p14="http://schemas.microsoft.com/office/powerpoint/2010/main" val="2981781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486122" y="440697"/>
            <a:ext cx="9836944" cy="658422"/>
          </a:xfrm>
          <a:prstGeom prst="rect">
            <a:avLst/>
          </a:prstGeom>
        </p:spPr>
        <p:txBody>
          <a:bodyPr vert="horz" wrap="square" lIns="105970" tIns="105970" rIns="105970" bIns="105970" rtlCol="0" anchor="t" anchorCtr="0">
            <a:noAutofit/>
          </a:bodyPr>
          <a:lstStyle/>
          <a:p>
            <a:r>
              <a:rPr lang="en" dirty="0"/>
              <a:t>Relationship Traversal</a:t>
            </a:r>
            <a:endParaRPr lang="en" b="1" dirty="0"/>
          </a:p>
        </p:txBody>
      </p:sp>
      <p:sp>
        <p:nvSpPr>
          <p:cNvPr id="2" name="Content Placeholder 1"/>
          <p:cNvSpPr>
            <a:spLocks noGrp="1"/>
          </p:cNvSpPr>
          <p:nvPr>
            <p:ph sz="half" idx="1"/>
          </p:nvPr>
        </p:nvSpPr>
        <p:spPr>
          <a:xfrm>
            <a:off x="864737" y="2096250"/>
            <a:ext cx="4311494" cy="3539861"/>
          </a:xfrm>
        </p:spPr>
        <p:txBody>
          <a:bodyPr>
            <a:normAutofit fontScale="77500" lnSpcReduction="20000"/>
          </a:bodyPr>
          <a:lstStyle/>
          <a:p>
            <a:pPr marL="483164" indent="-350684">
              <a:buFont typeface="+mj-lt"/>
              <a:buAutoNum type="arabicPeriod"/>
            </a:pPr>
            <a:r>
              <a:rPr lang="en-US" dirty="0"/>
              <a:t>Joins </a:t>
            </a:r>
            <a:r>
              <a:rPr lang="en" dirty="0"/>
              <a:t>are executed </a:t>
            </a:r>
            <a:r>
              <a:rPr lang="en" b="1" dirty="0"/>
              <a:t>every</a:t>
            </a:r>
            <a:r>
              <a:rPr lang="en" dirty="0"/>
              <a:t> time you query (traverse) the relationship</a:t>
            </a:r>
          </a:p>
          <a:p>
            <a:pPr marL="483164" indent="-350684">
              <a:buFont typeface="+mj-lt"/>
              <a:buAutoNum type="arabicPeriod"/>
            </a:pPr>
            <a:r>
              <a:rPr lang="en-US" dirty="0"/>
              <a:t>Executing </a:t>
            </a:r>
            <a:r>
              <a:rPr lang="en" dirty="0"/>
              <a:t>a </a:t>
            </a:r>
            <a:r>
              <a:rPr lang="en-US" dirty="0"/>
              <a:t>join </a:t>
            </a:r>
            <a:r>
              <a:rPr lang="en" dirty="0"/>
              <a:t>means to </a:t>
            </a:r>
            <a:r>
              <a:rPr lang="en" b="1" dirty="0"/>
              <a:t>search</a:t>
            </a:r>
            <a:r>
              <a:rPr lang="en" dirty="0"/>
              <a:t> for a key in another table</a:t>
            </a:r>
          </a:p>
          <a:p>
            <a:pPr marL="483164" indent="-350684">
              <a:buFont typeface="+mj-lt"/>
              <a:buAutoNum type="arabicPeriod"/>
            </a:pPr>
            <a:r>
              <a:rPr lang="en-US" dirty="0"/>
              <a:t>Even with i</a:t>
            </a:r>
            <a:r>
              <a:rPr lang="en" dirty="0"/>
              <a:t>ndices</a:t>
            </a:r>
            <a:r>
              <a:rPr lang="en-US" dirty="0"/>
              <a:t>,</a:t>
            </a:r>
            <a:r>
              <a:rPr lang="en" dirty="0"/>
              <a:t> executing a </a:t>
            </a:r>
            <a:r>
              <a:rPr lang="en-US" dirty="0"/>
              <a:t>join usually </a:t>
            </a:r>
            <a:r>
              <a:rPr lang="en" dirty="0"/>
              <a:t>means </a:t>
            </a:r>
            <a:r>
              <a:rPr lang="en-US" dirty="0"/>
              <a:t>looking up a </a:t>
            </a:r>
            <a:r>
              <a:rPr lang="en" dirty="0"/>
              <a:t>key </a:t>
            </a:r>
            <a:r>
              <a:rPr lang="en-US" dirty="0"/>
              <a:t>in a</a:t>
            </a:r>
            <a:r>
              <a:rPr lang="en" dirty="0"/>
              <a:t> B-Tree Index: O(log(n))</a:t>
            </a:r>
          </a:p>
          <a:p>
            <a:pPr marL="483164" indent="-350684">
              <a:buFont typeface="+mj-lt"/>
              <a:buAutoNum type="arabicPeriod"/>
            </a:pPr>
            <a:r>
              <a:rPr lang="en-US" dirty="0"/>
              <a:t>All join operations get slower as the data size increases</a:t>
            </a:r>
            <a:endParaRPr lang="en" dirty="0"/>
          </a:p>
          <a:p>
            <a:endParaRPr lang="en-US" dirty="0"/>
          </a:p>
        </p:txBody>
      </p:sp>
      <p:sp>
        <p:nvSpPr>
          <p:cNvPr id="3" name="Content Placeholder 2"/>
          <p:cNvSpPr>
            <a:spLocks noGrp="1"/>
          </p:cNvSpPr>
          <p:nvPr>
            <p:ph sz="half" idx="2"/>
          </p:nvPr>
        </p:nvSpPr>
        <p:spPr>
          <a:xfrm>
            <a:off x="6143316" y="1921388"/>
            <a:ext cx="5077133" cy="4242578"/>
          </a:xfrm>
        </p:spPr>
        <p:txBody>
          <a:bodyPr>
            <a:normAutofit fontScale="77500" lnSpcReduction="20000"/>
          </a:bodyPr>
          <a:lstStyle/>
          <a:p>
            <a:pPr marL="350684" indent="-350684">
              <a:buFont typeface="+mj-lt"/>
              <a:buAutoNum type="arabicPeriod"/>
            </a:pPr>
            <a:r>
              <a:rPr lang="en-US" dirty="0"/>
              <a:t>Jo</a:t>
            </a:r>
            <a:r>
              <a:rPr lang="en" dirty="0"/>
              <a:t>ins are </a:t>
            </a:r>
            <a:r>
              <a:rPr lang="en" b="1" dirty="0"/>
              <a:t>pre-</a:t>
            </a:r>
            <a:r>
              <a:rPr lang="en" dirty="0"/>
              <a:t>computed pointers.  There is no search. Pointers are calculated </a:t>
            </a:r>
            <a:r>
              <a:rPr lang="en-US" dirty="0"/>
              <a:t>at</a:t>
            </a:r>
            <a:r>
              <a:rPr lang="en" dirty="0"/>
              <a:t> load.</a:t>
            </a:r>
            <a:r>
              <a:rPr lang="en-US" dirty="0"/>
              <a:t> (index-free adjacency)</a:t>
            </a:r>
            <a:endParaRPr lang="en" dirty="0"/>
          </a:p>
          <a:p>
            <a:pPr marL="350684" indent="-350684">
              <a:buFont typeface="+mj-lt"/>
              <a:buAutoNum type="arabicPeriod"/>
            </a:pPr>
            <a:r>
              <a:rPr lang="en" dirty="0"/>
              <a:t>Each node </a:t>
            </a:r>
            <a:r>
              <a:rPr lang="en" b="1" dirty="0"/>
              <a:t>and</a:t>
            </a:r>
            <a:r>
              <a:rPr lang="en" dirty="0"/>
              <a:t> edge has the complete set of information it needs to access all neighbors with a single fast operation</a:t>
            </a:r>
          </a:p>
          <a:p>
            <a:pPr marL="350684" indent="-350684">
              <a:buFont typeface="+mj-lt"/>
              <a:buAutoNum type="arabicPeriod"/>
            </a:pPr>
            <a:r>
              <a:rPr lang="en" dirty="0"/>
              <a:t>As long as all pointers can be stored in RAM performance is very fast – typically 1 million hops per second per core</a:t>
            </a:r>
            <a:endParaRPr lang="en-US" dirty="0"/>
          </a:p>
          <a:p>
            <a:pPr marL="350684" indent="-350684">
              <a:buFont typeface="+mj-lt"/>
              <a:buAutoNum type="arabicPeriod"/>
            </a:pPr>
            <a:r>
              <a:rPr lang="en-US" dirty="0"/>
              <a:t>Performance is independent from data size as long as pointers stay in RAM</a:t>
            </a:r>
            <a:endParaRPr lang="en" dirty="0"/>
          </a:p>
          <a:p>
            <a:endParaRPr lang="en-US" dirty="0"/>
          </a:p>
        </p:txBody>
      </p:sp>
      <p:sp>
        <p:nvSpPr>
          <p:cNvPr id="5" name="Text Placeholder 4"/>
          <p:cNvSpPr>
            <a:spLocks noGrp="1"/>
          </p:cNvSpPr>
          <p:nvPr>
            <p:ph type="body" idx="13"/>
          </p:nvPr>
        </p:nvSpPr>
        <p:spPr>
          <a:xfrm>
            <a:off x="864737" y="1422137"/>
            <a:ext cx="4783228" cy="492125"/>
          </a:xfrm>
        </p:spPr>
        <p:txBody>
          <a:bodyPr/>
          <a:lstStyle/>
          <a:p>
            <a:r>
              <a:rPr lang="en-US" b="1" dirty="0">
                <a:solidFill>
                  <a:schemeClr val="tx1"/>
                </a:solidFill>
              </a:rPr>
              <a:t>Relational Joins</a:t>
            </a:r>
          </a:p>
        </p:txBody>
      </p:sp>
      <p:sp>
        <p:nvSpPr>
          <p:cNvPr id="4" name="Text Placeholder 3"/>
          <p:cNvSpPr>
            <a:spLocks noGrp="1"/>
          </p:cNvSpPr>
          <p:nvPr>
            <p:ph type="body" sz="quarter" idx="3"/>
          </p:nvPr>
        </p:nvSpPr>
        <p:spPr>
          <a:xfrm>
            <a:off x="6143316" y="1393651"/>
            <a:ext cx="4901911" cy="492125"/>
          </a:xfrm>
        </p:spPr>
        <p:txBody>
          <a:bodyPr/>
          <a:lstStyle/>
          <a:p>
            <a:r>
              <a:rPr lang="en-US" b="1" dirty="0">
                <a:solidFill>
                  <a:schemeClr val="tx1"/>
                </a:solidFill>
              </a:rPr>
              <a:t>Graph Joins</a:t>
            </a:r>
          </a:p>
        </p:txBody>
      </p:sp>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p>
        </p:txBody>
      </p:sp>
      <p:sp>
        <p:nvSpPr>
          <p:cNvPr id="7" name="Slide Number Placeholder 6"/>
          <p:cNvSpPr>
            <a:spLocks noGrp="1"/>
          </p:cNvSpPr>
          <p:nvPr>
            <p:ph type="sldNum" sz="quarter" idx="12"/>
          </p:nvPr>
        </p:nvSpPr>
        <p:spPr/>
        <p:txBody>
          <a:bodyPr/>
          <a:lstStyle/>
          <a:p>
            <a:fld id="{3310D8EA-3107-4873-B9AB-DD7D3E79053A}" type="slidenum">
              <a:rPr lang="en-US" smtClean="0"/>
              <a:t>14</a:t>
            </a:fld>
            <a:endParaRPr lang="en-US"/>
          </a:p>
        </p:txBody>
      </p:sp>
    </p:spTree>
    <p:extLst>
      <p:ext uri="{BB962C8B-B14F-4D97-AF65-F5344CB8AC3E}">
        <p14:creationId xmlns:p14="http://schemas.microsoft.com/office/powerpoint/2010/main" val="744830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5D834-38B7-D049-8AD3-41D48A4B7D30}"/>
              </a:ext>
            </a:extLst>
          </p:cNvPr>
          <p:cNvSpPr>
            <a:spLocks noGrp="1"/>
          </p:cNvSpPr>
          <p:nvPr>
            <p:ph type="title"/>
          </p:nvPr>
        </p:nvSpPr>
        <p:spPr/>
        <p:txBody>
          <a:bodyPr>
            <a:normAutofit fontScale="90000"/>
          </a:bodyPr>
          <a:lstStyle/>
          <a:p>
            <a:r>
              <a:rPr lang="en-US" b="1" dirty="0"/>
              <a:t>Graphs and the “Open World” Assumption</a:t>
            </a:r>
          </a:p>
        </p:txBody>
      </p:sp>
      <p:sp>
        <p:nvSpPr>
          <p:cNvPr id="4" name="Slide Number Placeholder 3">
            <a:extLst>
              <a:ext uri="{FF2B5EF4-FFF2-40B4-BE49-F238E27FC236}">
                <a16:creationId xmlns:a16="http://schemas.microsoft.com/office/drawing/2014/main" id="{4E4390D7-EA48-DD40-A1A3-E6AB695CDEA1}"/>
              </a:ext>
            </a:extLst>
          </p:cNvPr>
          <p:cNvSpPr>
            <a:spLocks noGrp="1"/>
          </p:cNvSpPr>
          <p:nvPr>
            <p:ph type="sldNum" sz="quarter" idx="12"/>
          </p:nvPr>
        </p:nvSpPr>
        <p:spPr/>
        <p:txBody>
          <a:bodyPr/>
          <a:lstStyle/>
          <a:p>
            <a:fld id="{00000000-1234-1234-1234-123412341234}" type="slidenum">
              <a:rPr lang="en" smtClean="0"/>
              <a:pPr/>
              <a:t>15</a:t>
            </a:fld>
            <a:endParaRPr lang="en"/>
          </a:p>
        </p:txBody>
      </p:sp>
      <p:sp>
        <p:nvSpPr>
          <p:cNvPr id="6" name="Text Placeholder 5">
            <a:extLst>
              <a:ext uri="{FF2B5EF4-FFF2-40B4-BE49-F238E27FC236}">
                <a16:creationId xmlns:a16="http://schemas.microsoft.com/office/drawing/2014/main" id="{6074FE48-5C24-0849-8047-75C2846FDB3E}"/>
              </a:ext>
            </a:extLst>
          </p:cNvPr>
          <p:cNvSpPr>
            <a:spLocks noGrp="1"/>
          </p:cNvSpPr>
          <p:nvPr>
            <p:ph type="body" sz="quarter" idx="4294967295"/>
          </p:nvPr>
        </p:nvSpPr>
        <p:spPr>
          <a:xfrm>
            <a:off x="1303867" y="1525182"/>
            <a:ext cx="3848100" cy="663575"/>
          </a:xfrm>
          <a:noFill/>
        </p:spPr>
        <p:txBody>
          <a:bodyPr/>
          <a:lstStyle/>
          <a:p>
            <a:pPr marL="0" indent="0" algn="ctr">
              <a:buNone/>
            </a:pPr>
            <a:r>
              <a:rPr lang="en-US" sz="2727" b="1" dirty="0">
                <a:solidFill>
                  <a:schemeClr val="tx1"/>
                </a:solidFill>
              </a:rPr>
              <a:t>Past: Closed Word</a:t>
            </a:r>
          </a:p>
        </p:txBody>
      </p:sp>
      <p:sp>
        <p:nvSpPr>
          <p:cNvPr id="7" name="Text Placeholder 6">
            <a:extLst>
              <a:ext uri="{FF2B5EF4-FFF2-40B4-BE49-F238E27FC236}">
                <a16:creationId xmlns:a16="http://schemas.microsoft.com/office/drawing/2014/main" id="{D5062983-F84B-8246-B7B5-65F355E5EEE2}"/>
              </a:ext>
            </a:extLst>
          </p:cNvPr>
          <p:cNvSpPr>
            <a:spLocks noGrp="1"/>
          </p:cNvSpPr>
          <p:nvPr>
            <p:ph type="body" sz="quarter" idx="4294967295"/>
          </p:nvPr>
        </p:nvSpPr>
        <p:spPr>
          <a:xfrm>
            <a:off x="7322608" y="1500737"/>
            <a:ext cx="3514725" cy="663575"/>
          </a:xfrm>
          <a:noFill/>
        </p:spPr>
        <p:txBody>
          <a:bodyPr vert="horz" lIns="93518" tIns="0" rIns="0" bIns="0" rtlCol="0" anchor="ctr">
            <a:noAutofit/>
          </a:bodyPr>
          <a:lstStyle/>
          <a:p>
            <a:pPr marL="0" indent="0" algn="ctr">
              <a:buNone/>
            </a:pPr>
            <a:r>
              <a:rPr lang="en-US" sz="2727" b="1" dirty="0">
                <a:solidFill>
                  <a:schemeClr val="tx1"/>
                </a:solidFill>
              </a:rPr>
              <a:t>Graph: Open World</a:t>
            </a:r>
          </a:p>
        </p:txBody>
      </p:sp>
      <p:pic>
        <p:nvPicPr>
          <p:cNvPr id="12" name="Picture 11">
            <a:extLst>
              <a:ext uri="{FF2B5EF4-FFF2-40B4-BE49-F238E27FC236}">
                <a16:creationId xmlns:a16="http://schemas.microsoft.com/office/drawing/2014/main" id="{2DC4F090-B041-A346-8BCA-6914F0D7DCFB}"/>
              </a:ext>
            </a:extLst>
          </p:cNvPr>
          <p:cNvPicPr>
            <a:picLocks noChangeAspect="1"/>
          </p:cNvPicPr>
          <p:nvPr/>
        </p:nvPicPr>
        <p:blipFill>
          <a:blip r:embed="rId3"/>
          <a:stretch>
            <a:fillRect/>
          </a:stretch>
        </p:blipFill>
        <p:spPr>
          <a:xfrm>
            <a:off x="1896035" y="2316789"/>
            <a:ext cx="2353236" cy="2147636"/>
          </a:xfrm>
          <a:prstGeom prst="rect">
            <a:avLst/>
          </a:prstGeom>
        </p:spPr>
      </p:pic>
      <p:sp>
        <p:nvSpPr>
          <p:cNvPr id="13" name="TextBox 12">
            <a:extLst>
              <a:ext uri="{FF2B5EF4-FFF2-40B4-BE49-F238E27FC236}">
                <a16:creationId xmlns:a16="http://schemas.microsoft.com/office/drawing/2014/main" id="{26273332-0141-7A49-BF60-1AE2EBA81BF0}"/>
              </a:ext>
            </a:extLst>
          </p:cNvPr>
          <p:cNvSpPr txBox="1"/>
          <p:nvPr/>
        </p:nvSpPr>
        <p:spPr>
          <a:xfrm>
            <a:off x="493985" y="4915173"/>
            <a:ext cx="5202402"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t>Everything is </a:t>
            </a:r>
            <a:r>
              <a:rPr lang="en-US" sz="2000" b="1" dirty="0"/>
              <a:t>prohibited</a:t>
            </a:r>
            <a:r>
              <a:rPr lang="en-US" sz="2000" dirty="0"/>
              <a:t> until it is </a:t>
            </a:r>
            <a:r>
              <a:rPr lang="en-US" sz="2000" b="1" dirty="0"/>
              <a:t>permitted</a:t>
            </a:r>
          </a:p>
          <a:p>
            <a:pPr marL="342900" indent="-342900">
              <a:buFont typeface="Arial" panose="020B0604020202020204" pitchFamily="34" charset="0"/>
              <a:buChar char="•"/>
            </a:pPr>
            <a:r>
              <a:rPr lang="en-US" sz="2000" dirty="0"/>
              <a:t>You can </a:t>
            </a:r>
            <a:r>
              <a:rPr lang="en-US" sz="2000" b="1" dirty="0"/>
              <a:t>only</a:t>
            </a:r>
            <a:r>
              <a:rPr lang="en-US" sz="2000" dirty="0"/>
              <a:t> add data that you model</a:t>
            </a:r>
          </a:p>
        </p:txBody>
      </p:sp>
      <p:sp>
        <p:nvSpPr>
          <p:cNvPr id="14" name="&quot;No&quot; Symbol 13">
            <a:extLst>
              <a:ext uri="{FF2B5EF4-FFF2-40B4-BE49-F238E27FC236}">
                <a16:creationId xmlns:a16="http://schemas.microsoft.com/office/drawing/2014/main" id="{63AA4DD4-F822-8A4F-87E3-0AF58A1E79C2}"/>
              </a:ext>
            </a:extLst>
          </p:cNvPr>
          <p:cNvSpPr/>
          <p:nvPr/>
        </p:nvSpPr>
        <p:spPr>
          <a:xfrm>
            <a:off x="1627344" y="2065361"/>
            <a:ext cx="2885409" cy="2648187"/>
          </a:xfrm>
          <a:prstGeom prst="noSmoking">
            <a:avLst>
              <a:gd name="adj" fmla="val 107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solidFill>
                <a:schemeClr val="tx1"/>
              </a:solidFill>
            </a:endParaRPr>
          </a:p>
        </p:txBody>
      </p:sp>
      <p:sp>
        <p:nvSpPr>
          <p:cNvPr id="16" name="TextBox 15">
            <a:extLst>
              <a:ext uri="{FF2B5EF4-FFF2-40B4-BE49-F238E27FC236}">
                <a16:creationId xmlns:a16="http://schemas.microsoft.com/office/drawing/2014/main" id="{BCA99262-ACE0-7940-8DAA-1F917808842D}"/>
              </a:ext>
            </a:extLst>
          </p:cNvPr>
          <p:cNvSpPr txBox="1"/>
          <p:nvPr/>
        </p:nvSpPr>
        <p:spPr>
          <a:xfrm rot="2478857">
            <a:off x="2363602" y="3086399"/>
            <a:ext cx="1296445" cy="470000"/>
          </a:xfrm>
          <a:prstGeom prst="rect">
            <a:avLst/>
          </a:prstGeom>
          <a:noFill/>
        </p:spPr>
        <p:txBody>
          <a:bodyPr wrap="none" rtlCol="0">
            <a:spAutoFit/>
          </a:bodyPr>
          <a:lstStyle/>
          <a:p>
            <a:r>
              <a:rPr lang="en-US" sz="2454" b="1" dirty="0">
                <a:solidFill>
                  <a:srgbClr val="FF0000"/>
                </a:solidFill>
              </a:rPr>
              <a:t>CLOSED!</a:t>
            </a:r>
          </a:p>
        </p:txBody>
      </p:sp>
      <p:sp>
        <p:nvSpPr>
          <p:cNvPr id="18" name="TextBox 17">
            <a:extLst>
              <a:ext uri="{FF2B5EF4-FFF2-40B4-BE49-F238E27FC236}">
                <a16:creationId xmlns:a16="http://schemas.microsoft.com/office/drawing/2014/main" id="{A1A61D3E-48B0-564A-A55C-BB67A0FD4646}"/>
              </a:ext>
            </a:extLst>
          </p:cNvPr>
          <p:cNvSpPr txBox="1"/>
          <p:nvPr/>
        </p:nvSpPr>
        <p:spPr>
          <a:xfrm>
            <a:off x="6236690" y="4915173"/>
            <a:ext cx="5117110" cy="1015663"/>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2000"/>
            </a:lvl1pPr>
          </a:lstStyle>
          <a:p>
            <a:r>
              <a:rPr lang="en-US" dirty="0"/>
              <a:t>Everything is </a:t>
            </a:r>
            <a:r>
              <a:rPr lang="en-US" b="1" dirty="0"/>
              <a:t>permitted</a:t>
            </a:r>
            <a:r>
              <a:rPr lang="en-US" dirty="0"/>
              <a:t> until it is </a:t>
            </a:r>
            <a:r>
              <a:rPr lang="en-US" b="1" dirty="0"/>
              <a:t>prohibited</a:t>
            </a:r>
          </a:p>
          <a:p>
            <a:r>
              <a:rPr lang="en-US" dirty="0"/>
              <a:t>Anyone can easily add any data at any time without disruption of services</a:t>
            </a:r>
          </a:p>
        </p:txBody>
      </p:sp>
      <p:pic>
        <p:nvPicPr>
          <p:cNvPr id="15" name="Picture 14">
            <a:extLst>
              <a:ext uri="{FF2B5EF4-FFF2-40B4-BE49-F238E27FC236}">
                <a16:creationId xmlns:a16="http://schemas.microsoft.com/office/drawing/2014/main" id="{66BCDD0D-E2BE-4441-8385-32BD023C9146}"/>
              </a:ext>
            </a:extLst>
          </p:cNvPr>
          <p:cNvPicPr>
            <a:picLocks noChangeAspect="1"/>
          </p:cNvPicPr>
          <p:nvPr/>
        </p:nvPicPr>
        <p:blipFill>
          <a:blip r:embed="rId3"/>
          <a:stretch>
            <a:fillRect/>
          </a:stretch>
        </p:blipFill>
        <p:spPr>
          <a:xfrm>
            <a:off x="8075166" y="2182099"/>
            <a:ext cx="2353236" cy="2147636"/>
          </a:xfrm>
          <a:prstGeom prst="rect">
            <a:avLst/>
          </a:prstGeom>
        </p:spPr>
      </p:pic>
    </p:spTree>
    <p:extLst>
      <p:ext uri="{BB962C8B-B14F-4D97-AF65-F5344CB8AC3E}">
        <p14:creationId xmlns:p14="http://schemas.microsoft.com/office/powerpoint/2010/main" val="1068902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The Knowledge Triangle</a:t>
            </a:r>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3" name="Slide Number Placeholder 2"/>
          <p:cNvSpPr>
            <a:spLocks noGrp="1"/>
          </p:cNvSpPr>
          <p:nvPr>
            <p:ph type="sldNum" sz="quarter" idx="12"/>
          </p:nvPr>
        </p:nvSpPr>
        <p:spPr/>
        <p:txBody>
          <a:bodyPr/>
          <a:lstStyle/>
          <a:p>
            <a:fld id="{3310D8EA-3107-4873-B9AB-DD7D3E79053A}" type="slidenum">
              <a:rPr lang="en-US" smtClean="0"/>
              <a:t>16</a:t>
            </a:fld>
            <a:endParaRPr lang="en-US"/>
          </a:p>
        </p:txBody>
      </p:sp>
      <p:sp>
        <p:nvSpPr>
          <p:cNvPr id="5" name="TextBox 4"/>
          <p:cNvSpPr txBox="1"/>
          <p:nvPr/>
        </p:nvSpPr>
        <p:spPr>
          <a:xfrm>
            <a:off x="7914617" y="6010064"/>
            <a:ext cx="3314059" cy="281167"/>
          </a:xfrm>
          <a:prstGeom prst="rect">
            <a:avLst/>
          </a:prstGeom>
          <a:noFill/>
        </p:spPr>
        <p:txBody>
          <a:bodyPr wrap="square" rtlCol="0">
            <a:spAutoFit/>
          </a:bodyPr>
          <a:lstStyle/>
          <a:p>
            <a:r>
              <a:rPr lang="en-US" sz="1227" dirty="0"/>
              <a:t>https://</a:t>
            </a:r>
            <a:r>
              <a:rPr lang="en-US" sz="1227" dirty="0" err="1"/>
              <a:t>en.wikipedia.org</a:t>
            </a:r>
            <a:r>
              <a:rPr lang="en-US" sz="1227" dirty="0"/>
              <a:t>/wiki/</a:t>
            </a:r>
            <a:r>
              <a:rPr lang="en-US" sz="1227" dirty="0" err="1"/>
              <a:t>DIKW_pyramid</a:t>
            </a:r>
            <a:endParaRPr lang="en-US" sz="1227" dirty="0"/>
          </a:p>
        </p:txBody>
      </p:sp>
      <p:sp>
        <p:nvSpPr>
          <p:cNvPr id="9" name="TextBox 8"/>
          <p:cNvSpPr txBox="1"/>
          <p:nvPr/>
        </p:nvSpPr>
        <p:spPr>
          <a:xfrm>
            <a:off x="493985" y="1661155"/>
            <a:ext cx="5531108" cy="4002634"/>
          </a:xfrm>
          <a:prstGeom prst="rect">
            <a:avLst/>
          </a:prstGeom>
          <a:noFill/>
        </p:spPr>
        <p:txBody>
          <a:bodyPr wrap="square" rtlCol="0">
            <a:spAutoFit/>
          </a:bodyPr>
          <a:lstStyle/>
          <a:p>
            <a:pPr marL="311719" indent="-311719">
              <a:spcAft>
                <a:spcPts val="545"/>
              </a:spcAft>
              <a:buFont typeface="Arial" charset="0"/>
              <a:buChar char="•"/>
            </a:pPr>
            <a:r>
              <a:rPr lang="en-US" sz="1909" dirty="0"/>
              <a:t>The Knowledge Triangle or the “DIKW” pyramid</a:t>
            </a:r>
          </a:p>
          <a:p>
            <a:pPr marL="311719" indent="-311719">
              <a:spcAft>
                <a:spcPts val="545"/>
              </a:spcAft>
              <a:buFont typeface="Arial" charset="0"/>
              <a:buChar char="•"/>
            </a:pPr>
            <a:r>
              <a:rPr lang="en-US" sz="1909" dirty="0"/>
              <a:t>Diagram for representing the relationships between data, information, knowledge, and wisdom</a:t>
            </a:r>
          </a:p>
          <a:p>
            <a:pPr marL="311719" indent="-311719">
              <a:spcAft>
                <a:spcPts val="545"/>
              </a:spcAft>
              <a:buFont typeface="Arial" charset="0"/>
              <a:buChar char="•"/>
            </a:pPr>
            <a:r>
              <a:rPr lang="en-US" sz="1909" dirty="0"/>
              <a:t>Too often we focus on “Big Data” and not enough on connected knowledge and </a:t>
            </a:r>
            <a:r>
              <a:rPr lang="en-US" sz="1909" b="1" dirty="0"/>
              <a:t>transferrable</a:t>
            </a:r>
            <a:r>
              <a:rPr lang="en-US" sz="1909" dirty="0"/>
              <a:t> knowledge</a:t>
            </a:r>
          </a:p>
          <a:p>
            <a:pPr marL="311719" indent="-311719">
              <a:spcAft>
                <a:spcPts val="545"/>
              </a:spcAft>
              <a:buFont typeface="Arial" charset="0"/>
              <a:buChar char="•"/>
            </a:pPr>
            <a:r>
              <a:rPr lang="en-US" sz="1909" dirty="0"/>
              <a:t>Graphs are connected information concepts</a:t>
            </a:r>
          </a:p>
          <a:p>
            <a:pPr marL="311719" indent="-311719">
              <a:spcAft>
                <a:spcPts val="545"/>
              </a:spcAft>
              <a:buFont typeface="Arial" charset="0"/>
              <a:buChar char="•"/>
            </a:pPr>
            <a:r>
              <a:rPr lang="en-US" sz="1909" dirty="0"/>
              <a:t>Wisdom is reusable across multiple context</a:t>
            </a:r>
          </a:p>
          <a:p>
            <a:pPr marL="311719" indent="-311719">
              <a:spcAft>
                <a:spcPts val="545"/>
              </a:spcAft>
              <a:buFont typeface="Arial" charset="0"/>
              <a:buChar char="•"/>
            </a:pPr>
            <a:r>
              <a:rPr lang="en-US" sz="1909" dirty="0"/>
              <a:t>Can we capture knowledge in a form that can be reused across multiple domains?</a:t>
            </a:r>
          </a:p>
          <a:p>
            <a:pPr>
              <a:spcAft>
                <a:spcPts val="545"/>
              </a:spcAft>
            </a:pPr>
            <a:endParaRPr lang="en-US" sz="1909" dirty="0"/>
          </a:p>
        </p:txBody>
      </p:sp>
      <p:sp>
        <p:nvSpPr>
          <p:cNvPr id="11" name="Trapezoid 10"/>
          <p:cNvSpPr/>
          <p:nvPr/>
        </p:nvSpPr>
        <p:spPr>
          <a:xfrm>
            <a:off x="6037551" y="4502650"/>
            <a:ext cx="5191125" cy="955437"/>
          </a:xfrm>
          <a:prstGeom prst="trapezoid">
            <a:avLst>
              <a:gd name="adj" fmla="val 62025"/>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2400" b="1" dirty="0">
                <a:solidFill>
                  <a:schemeClr val="tx1"/>
                </a:solidFill>
              </a:rPr>
              <a:t>Data</a:t>
            </a:r>
            <a:r>
              <a:rPr lang="en-US" sz="2400" dirty="0"/>
              <a:t> - Binary, Codes, Data Lakes</a:t>
            </a:r>
          </a:p>
        </p:txBody>
      </p:sp>
      <p:sp>
        <p:nvSpPr>
          <p:cNvPr id="12" name="Trapezoid 11"/>
          <p:cNvSpPr/>
          <p:nvPr/>
        </p:nvSpPr>
        <p:spPr>
          <a:xfrm>
            <a:off x="6631065" y="3547213"/>
            <a:ext cx="4007977" cy="955437"/>
          </a:xfrm>
          <a:prstGeom prst="trapezoid">
            <a:avLst>
              <a:gd name="adj" fmla="val 61688"/>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2400" b="1" dirty="0">
                <a:solidFill>
                  <a:schemeClr val="tx1"/>
                </a:solidFill>
              </a:rPr>
              <a:t>Information - </a:t>
            </a:r>
            <a:r>
              <a:rPr lang="en-US" sz="2400" dirty="0">
                <a:solidFill>
                  <a:schemeClr val="bg1"/>
                </a:solidFill>
              </a:rPr>
              <a:t>Concepts</a:t>
            </a:r>
          </a:p>
        </p:txBody>
      </p:sp>
      <p:sp>
        <p:nvSpPr>
          <p:cNvPr id="16" name="Trapezoid 15"/>
          <p:cNvSpPr/>
          <p:nvPr/>
        </p:nvSpPr>
        <p:spPr>
          <a:xfrm>
            <a:off x="7217422" y="2592460"/>
            <a:ext cx="2827124" cy="955437"/>
          </a:xfrm>
          <a:prstGeom prst="trapezoid">
            <a:avLst>
              <a:gd name="adj" fmla="val 63803"/>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b="1" dirty="0">
                <a:solidFill>
                  <a:schemeClr val="tx1"/>
                </a:solidFill>
              </a:rPr>
              <a:t>Knowledge</a:t>
            </a:r>
            <a:r>
              <a:rPr lang="en-US" dirty="0">
                <a:solidFill>
                  <a:schemeClr val="tx1"/>
                </a:solidFill>
              </a:rPr>
              <a:t> Patterns Relationships</a:t>
            </a:r>
          </a:p>
        </p:txBody>
      </p:sp>
      <p:sp>
        <p:nvSpPr>
          <p:cNvPr id="17" name="Triangle 16"/>
          <p:cNvSpPr/>
          <p:nvPr/>
        </p:nvSpPr>
        <p:spPr>
          <a:xfrm>
            <a:off x="7822080" y="1343528"/>
            <a:ext cx="1617807" cy="1247607"/>
          </a:xfrm>
          <a:prstGeom prst="triangle">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1173" rIns="0" bIns="31173" numCol="1" spcCol="0" rtlCol="0" fromWordArt="0" anchor="ctr" anchorCtr="0" forceAA="0" compatLnSpc="1">
            <a:prstTxWarp prst="textNoShape">
              <a:avLst/>
            </a:prstTxWarp>
            <a:noAutofit/>
          </a:bodyPr>
          <a:lstStyle/>
          <a:p>
            <a:pPr algn="ctr"/>
            <a:r>
              <a:rPr lang="en-US" b="1" dirty="0">
                <a:solidFill>
                  <a:schemeClr val="tx1"/>
                </a:solidFill>
              </a:rPr>
              <a:t>Wisdom</a:t>
            </a:r>
            <a:endParaRPr lang="en-US" dirty="0">
              <a:solidFill>
                <a:schemeClr val="tx1"/>
              </a:solidFill>
            </a:endParaRPr>
          </a:p>
        </p:txBody>
      </p:sp>
    </p:spTree>
    <p:extLst>
      <p:ext uri="{BB962C8B-B14F-4D97-AF65-F5344CB8AC3E}">
        <p14:creationId xmlns:p14="http://schemas.microsoft.com/office/powerpoint/2010/main" val="2280049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2"/>
          <a:stretch>
            <a:fillRect/>
          </a:stretch>
        </p:blipFill>
        <p:spPr>
          <a:xfrm>
            <a:off x="5246852" y="2652909"/>
            <a:ext cx="3845751" cy="943746"/>
          </a:xfrm>
          <a:prstGeom prst="rect">
            <a:avLst/>
          </a:prstGeom>
          <a:solidFill>
            <a:schemeClr val="bg1">
              <a:lumMod val="95000"/>
              <a:alpha val="24000"/>
            </a:schemeClr>
          </a:solidFill>
          <a:ln>
            <a:solidFill>
              <a:schemeClr val="tx1"/>
            </a:solidFill>
          </a:ln>
        </p:spPr>
      </p:pic>
      <p:sp>
        <p:nvSpPr>
          <p:cNvPr id="2" name="Title 1"/>
          <p:cNvSpPr>
            <a:spLocks noGrp="1"/>
          </p:cNvSpPr>
          <p:nvPr>
            <p:ph type="title"/>
          </p:nvPr>
        </p:nvSpPr>
        <p:spPr/>
        <p:txBody>
          <a:bodyPr>
            <a:normAutofit fontScale="90000"/>
          </a:bodyPr>
          <a:lstStyle/>
          <a:p>
            <a:r>
              <a:rPr lang="en-US" b="1" dirty="0"/>
              <a:t>From Raw Data to Wisdom</a:t>
            </a:r>
          </a:p>
        </p:txBody>
      </p:sp>
      <p:sp>
        <p:nvSpPr>
          <p:cNvPr id="5" name="Slide Number Placeholder 4"/>
          <p:cNvSpPr>
            <a:spLocks noGrp="1"/>
          </p:cNvSpPr>
          <p:nvPr>
            <p:ph type="sldNum" sz="quarter" idx="12"/>
          </p:nvPr>
        </p:nvSpPr>
        <p:spPr/>
        <p:txBody>
          <a:bodyPr/>
          <a:lstStyle/>
          <a:p>
            <a:fld id="{3310D8EA-3107-4873-B9AB-DD7D3E79053A}" type="slidenum">
              <a:rPr lang="en-US" smtClean="0"/>
              <a:t>17</a:t>
            </a:fld>
            <a:endParaRPr lang="en-US"/>
          </a:p>
        </p:txBody>
      </p:sp>
      <p:pic>
        <p:nvPicPr>
          <p:cNvPr id="7" name="Picture 6"/>
          <p:cNvPicPr>
            <a:picLocks noChangeAspect="1"/>
          </p:cNvPicPr>
          <p:nvPr/>
        </p:nvPicPr>
        <p:blipFill>
          <a:blip r:embed="rId3"/>
          <a:stretch>
            <a:fillRect/>
          </a:stretch>
        </p:blipFill>
        <p:spPr>
          <a:xfrm>
            <a:off x="4655777" y="5121930"/>
            <a:ext cx="4797016" cy="978845"/>
          </a:xfrm>
          <a:prstGeom prst="rect">
            <a:avLst/>
          </a:prstGeom>
        </p:spPr>
      </p:pic>
      <p:sp>
        <p:nvSpPr>
          <p:cNvPr id="8" name="Up Arrow 7"/>
          <p:cNvSpPr/>
          <p:nvPr/>
        </p:nvSpPr>
        <p:spPr>
          <a:xfrm>
            <a:off x="6494329" y="4810202"/>
            <a:ext cx="1119909" cy="311727"/>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9" name="Rectangle 8"/>
          <p:cNvSpPr/>
          <p:nvPr/>
        </p:nvSpPr>
        <p:spPr>
          <a:xfrm>
            <a:off x="4816525" y="3888144"/>
            <a:ext cx="4490528" cy="945164"/>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2800" b="1" dirty="0" err="1"/>
          </a:p>
        </p:txBody>
      </p:sp>
      <p:sp>
        <p:nvSpPr>
          <p:cNvPr id="10" name="Up Arrow 9"/>
          <p:cNvSpPr/>
          <p:nvPr/>
        </p:nvSpPr>
        <p:spPr>
          <a:xfrm>
            <a:off x="6501836" y="3578640"/>
            <a:ext cx="1119909" cy="311727"/>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11" name="Rectangle 10"/>
          <p:cNvSpPr/>
          <p:nvPr/>
        </p:nvSpPr>
        <p:spPr>
          <a:xfrm>
            <a:off x="5224348" y="2654506"/>
            <a:ext cx="3845751" cy="942149"/>
          </a:xfrm>
          <a:prstGeom prst="rect">
            <a:avLst/>
          </a:prstGeom>
          <a:solidFill>
            <a:schemeClr val="bg1">
              <a:lumMod val="9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solidFill>
                <a:srgbClr val="E87722"/>
              </a:solidFill>
            </a:endParaRPr>
          </a:p>
        </p:txBody>
      </p:sp>
      <p:sp>
        <p:nvSpPr>
          <p:cNvPr id="12" name="Rectangle 11"/>
          <p:cNvSpPr/>
          <p:nvPr/>
        </p:nvSpPr>
        <p:spPr>
          <a:xfrm>
            <a:off x="5646787" y="1460266"/>
            <a:ext cx="3139305" cy="858683"/>
          </a:xfrm>
          <a:prstGeom prst="rect">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dirty="0" err="1"/>
          </a:p>
        </p:txBody>
      </p:sp>
      <p:sp>
        <p:nvSpPr>
          <p:cNvPr id="13" name="Up Arrow 12"/>
          <p:cNvSpPr/>
          <p:nvPr/>
        </p:nvSpPr>
        <p:spPr>
          <a:xfrm>
            <a:off x="6501836" y="2304342"/>
            <a:ext cx="1119909" cy="311727"/>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14" name="TextBox 13"/>
          <p:cNvSpPr txBox="1"/>
          <p:nvPr/>
        </p:nvSpPr>
        <p:spPr>
          <a:xfrm>
            <a:off x="1804050" y="1563914"/>
            <a:ext cx="2851727" cy="923330"/>
          </a:xfrm>
          <a:prstGeom prst="rect">
            <a:avLst/>
          </a:prstGeom>
          <a:noFill/>
        </p:spPr>
        <p:txBody>
          <a:bodyPr wrap="square" rtlCol="0">
            <a:spAutoFit/>
          </a:bodyPr>
          <a:lstStyle/>
          <a:p>
            <a:r>
              <a:rPr lang="en-US" dirty="0"/>
              <a:t>Knowledge that can be </a:t>
            </a:r>
            <a:r>
              <a:rPr lang="en-US" b="1" dirty="0"/>
              <a:t>reused</a:t>
            </a:r>
            <a:r>
              <a:rPr lang="en-US" dirty="0"/>
              <a:t> across multiple context</a:t>
            </a:r>
          </a:p>
        </p:txBody>
      </p:sp>
      <p:sp>
        <p:nvSpPr>
          <p:cNvPr id="15" name="TextBox 14"/>
          <p:cNvSpPr txBox="1"/>
          <p:nvPr/>
        </p:nvSpPr>
        <p:spPr>
          <a:xfrm>
            <a:off x="9546135" y="5334352"/>
            <a:ext cx="1590045" cy="461665"/>
          </a:xfrm>
          <a:prstGeom prst="rect">
            <a:avLst/>
          </a:prstGeom>
          <a:noFill/>
        </p:spPr>
        <p:txBody>
          <a:bodyPr wrap="square" rtlCol="0">
            <a:spAutoFit/>
          </a:bodyPr>
          <a:lstStyle/>
          <a:p>
            <a:r>
              <a:rPr lang="en-US" sz="2400" b="1" dirty="0">
                <a:solidFill>
                  <a:schemeClr val="accent2"/>
                </a:solidFill>
              </a:rPr>
              <a:t>Data Lake</a:t>
            </a:r>
          </a:p>
        </p:txBody>
      </p:sp>
      <p:sp>
        <p:nvSpPr>
          <p:cNvPr id="16" name="TextBox 15"/>
          <p:cNvSpPr txBox="1"/>
          <p:nvPr/>
        </p:nvSpPr>
        <p:spPr>
          <a:xfrm>
            <a:off x="9336001" y="4149267"/>
            <a:ext cx="2383034" cy="461665"/>
          </a:xfrm>
          <a:prstGeom prst="rect">
            <a:avLst/>
          </a:prstGeom>
          <a:noFill/>
        </p:spPr>
        <p:txBody>
          <a:bodyPr wrap="square" rtlCol="0">
            <a:spAutoFit/>
          </a:bodyPr>
          <a:lstStyle/>
          <a:p>
            <a:r>
              <a:rPr lang="en-US" sz="2400" b="1" dirty="0">
                <a:solidFill>
                  <a:schemeClr val="accent2"/>
                </a:solidFill>
              </a:rPr>
              <a:t>Information</a:t>
            </a:r>
          </a:p>
        </p:txBody>
      </p:sp>
      <p:sp>
        <p:nvSpPr>
          <p:cNvPr id="17" name="TextBox 16"/>
          <p:cNvSpPr txBox="1"/>
          <p:nvPr/>
        </p:nvSpPr>
        <p:spPr>
          <a:xfrm>
            <a:off x="9224232" y="2699292"/>
            <a:ext cx="2233853" cy="830997"/>
          </a:xfrm>
          <a:prstGeom prst="rect">
            <a:avLst/>
          </a:prstGeom>
          <a:noFill/>
        </p:spPr>
        <p:txBody>
          <a:bodyPr wrap="square" rtlCol="0">
            <a:spAutoFit/>
          </a:bodyPr>
          <a:lstStyle/>
          <a:p>
            <a:r>
              <a:rPr lang="en-US" sz="2400" b="1" dirty="0">
                <a:solidFill>
                  <a:schemeClr val="accent2"/>
                </a:solidFill>
              </a:rPr>
              <a:t>Knowledge</a:t>
            </a:r>
          </a:p>
          <a:p>
            <a:r>
              <a:rPr lang="en-US" sz="2400" b="1" dirty="0">
                <a:solidFill>
                  <a:schemeClr val="accent2"/>
                </a:solidFill>
              </a:rPr>
              <a:t>Graph</a:t>
            </a:r>
          </a:p>
        </p:txBody>
      </p:sp>
      <p:sp>
        <p:nvSpPr>
          <p:cNvPr id="18" name="TextBox 17"/>
          <p:cNvSpPr txBox="1"/>
          <p:nvPr/>
        </p:nvSpPr>
        <p:spPr>
          <a:xfrm>
            <a:off x="8924410" y="1626256"/>
            <a:ext cx="1732238" cy="461665"/>
          </a:xfrm>
          <a:prstGeom prst="rect">
            <a:avLst/>
          </a:prstGeom>
          <a:noFill/>
        </p:spPr>
        <p:txBody>
          <a:bodyPr wrap="square" rtlCol="0">
            <a:spAutoFit/>
          </a:bodyPr>
          <a:lstStyle/>
          <a:p>
            <a:r>
              <a:rPr lang="en-US" sz="2400" b="1" dirty="0">
                <a:solidFill>
                  <a:schemeClr val="accent2"/>
                </a:solidFill>
              </a:rPr>
              <a:t>Wisdom</a:t>
            </a:r>
          </a:p>
        </p:txBody>
      </p:sp>
      <p:sp>
        <p:nvSpPr>
          <p:cNvPr id="19" name="TextBox 18"/>
          <p:cNvSpPr txBox="1"/>
          <p:nvPr/>
        </p:nvSpPr>
        <p:spPr>
          <a:xfrm>
            <a:off x="1237585" y="5103520"/>
            <a:ext cx="2433132" cy="923330"/>
          </a:xfrm>
          <a:prstGeom prst="rect">
            <a:avLst/>
          </a:prstGeom>
          <a:noFill/>
        </p:spPr>
        <p:txBody>
          <a:bodyPr wrap="square" rtlCol="0">
            <a:spAutoFit/>
          </a:bodyPr>
          <a:lstStyle/>
          <a:p>
            <a:r>
              <a:rPr lang="en-US" dirty="0"/>
              <a:t>Raw data dumped from a database, log files or documents</a:t>
            </a:r>
          </a:p>
        </p:txBody>
      </p:sp>
      <p:sp>
        <p:nvSpPr>
          <p:cNvPr id="20" name="TextBox 19"/>
          <p:cNvSpPr txBox="1"/>
          <p:nvPr/>
        </p:nvSpPr>
        <p:spPr>
          <a:xfrm>
            <a:off x="5050771" y="4020434"/>
            <a:ext cx="1423980" cy="400110"/>
          </a:xfrm>
          <a:prstGeom prst="rect">
            <a:avLst/>
          </a:prstGeom>
          <a:noFill/>
        </p:spPr>
        <p:txBody>
          <a:bodyPr wrap="none" rtlCol="0">
            <a:spAutoFit/>
          </a:bodyPr>
          <a:lstStyle/>
          <a:p>
            <a:r>
              <a:rPr lang="en-US" sz="2000" b="1">
                <a:solidFill>
                  <a:schemeClr val="bg1"/>
                </a:solidFill>
              </a:rPr>
              <a:t>Tagged Text</a:t>
            </a:r>
            <a:endParaRPr lang="en-US" sz="2000" b="1" dirty="0">
              <a:solidFill>
                <a:schemeClr val="bg1"/>
              </a:solidFill>
            </a:endParaRPr>
          </a:p>
        </p:txBody>
      </p:sp>
      <p:sp>
        <p:nvSpPr>
          <p:cNvPr id="21" name="TextBox 20"/>
          <p:cNvSpPr txBox="1"/>
          <p:nvPr/>
        </p:nvSpPr>
        <p:spPr>
          <a:xfrm>
            <a:off x="5330698" y="2735666"/>
            <a:ext cx="1237839" cy="338554"/>
          </a:xfrm>
          <a:prstGeom prst="rect">
            <a:avLst/>
          </a:prstGeom>
          <a:noFill/>
        </p:spPr>
        <p:txBody>
          <a:bodyPr wrap="none" rtlCol="0">
            <a:spAutoFit/>
          </a:bodyPr>
          <a:lstStyle/>
          <a:p>
            <a:r>
              <a:rPr lang="en-US" sz="1600" b="1" dirty="0">
                <a:solidFill>
                  <a:srgbClr val="E87722"/>
                </a:solidFill>
              </a:rPr>
              <a:t>Connections</a:t>
            </a:r>
          </a:p>
        </p:txBody>
      </p:sp>
      <p:sp>
        <p:nvSpPr>
          <p:cNvPr id="22" name="TextBox 21"/>
          <p:cNvSpPr txBox="1"/>
          <p:nvPr/>
        </p:nvSpPr>
        <p:spPr>
          <a:xfrm>
            <a:off x="6421645" y="3094924"/>
            <a:ext cx="1075615" cy="338554"/>
          </a:xfrm>
          <a:prstGeom prst="rect">
            <a:avLst/>
          </a:prstGeom>
          <a:noFill/>
        </p:spPr>
        <p:txBody>
          <a:bodyPr wrap="none" rtlCol="0">
            <a:spAutoFit/>
          </a:bodyPr>
          <a:lstStyle/>
          <a:p>
            <a:r>
              <a:rPr lang="en-US" sz="1600" b="1" dirty="0">
                <a:solidFill>
                  <a:srgbClr val="E87722"/>
                </a:solidFill>
              </a:rPr>
              <a:t>Consistent</a:t>
            </a:r>
          </a:p>
        </p:txBody>
      </p:sp>
      <p:sp>
        <p:nvSpPr>
          <p:cNvPr id="23" name="TextBox 22"/>
          <p:cNvSpPr txBox="1"/>
          <p:nvPr/>
        </p:nvSpPr>
        <p:spPr>
          <a:xfrm>
            <a:off x="7244432" y="2805638"/>
            <a:ext cx="1376467" cy="338554"/>
          </a:xfrm>
          <a:prstGeom prst="rect">
            <a:avLst/>
          </a:prstGeom>
          <a:noFill/>
        </p:spPr>
        <p:txBody>
          <a:bodyPr wrap="none" rtlCol="0">
            <a:spAutoFit/>
          </a:bodyPr>
          <a:lstStyle/>
          <a:p>
            <a:r>
              <a:rPr lang="en-US" sz="1600" b="1" dirty="0">
                <a:solidFill>
                  <a:srgbClr val="E87722"/>
                </a:solidFill>
              </a:rPr>
              <a:t>De-duplicated</a:t>
            </a:r>
          </a:p>
        </p:txBody>
      </p:sp>
      <p:sp>
        <p:nvSpPr>
          <p:cNvPr id="24" name="TextBox 23"/>
          <p:cNvSpPr txBox="1"/>
          <p:nvPr/>
        </p:nvSpPr>
        <p:spPr>
          <a:xfrm>
            <a:off x="4995847" y="4371929"/>
            <a:ext cx="1267526" cy="400110"/>
          </a:xfrm>
          <a:prstGeom prst="rect">
            <a:avLst/>
          </a:prstGeom>
          <a:noFill/>
        </p:spPr>
        <p:txBody>
          <a:bodyPr wrap="none" rtlCol="0">
            <a:spAutoFit/>
          </a:bodyPr>
          <a:lstStyle/>
          <a:p>
            <a:r>
              <a:rPr lang="en-US" sz="2000" b="1" dirty="0">
                <a:solidFill>
                  <a:schemeClr val="bg1"/>
                </a:solidFill>
              </a:rPr>
              <a:t>Semantics</a:t>
            </a:r>
          </a:p>
        </p:txBody>
      </p:sp>
      <p:sp>
        <p:nvSpPr>
          <p:cNvPr id="25" name="TextBox 24"/>
          <p:cNvSpPr txBox="1"/>
          <p:nvPr/>
        </p:nvSpPr>
        <p:spPr>
          <a:xfrm>
            <a:off x="6662986" y="4017887"/>
            <a:ext cx="1161472" cy="400110"/>
          </a:xfrm>
          <a:prstGeom prst="rect">
            <a:avLst/>
          </a:prstGeom>
          <a:noFill/>
        </p:spPr>
        <p:txBody>
          <a:bodyPr wrap="none" rtlCol="0">
            <a:spAutoFit/>
          </a:bodyPr>
          <a:lstStyle/>
          <a:p>
            <a:r>
              <a:rPr lang="en-US" sz="2000" b="1" dirty="0">
                <a:solidFill>
                  <a:schemeClr val="bg1"/>
                </a:solidFill>
              </a:rPr>
              <a:t>Concepts</a:t>
            </a:r>
          </a:p>
        </p:txBody>
      </p:sp>
      <p:sp>
        <p:nvSpPr>
          <p:cNvPr id="26" name="TextBox 25"/>
          <p:cNvSpPr txBox="1"/>
          <p:nvPr/>
        </p:nvSpPr>
        <p:spPr>
          <a:xfrm>
            <a:off x="5888997" y="1693118"/>
            <a:ext cx="2731902" cy="369332"/>
          </a:xfrm>
          <a:prstGeom prst="rect">
            <a:avLst/>
          </a:prstGeom>
          <a:noFill/>
        </p:spPr>
        <p:txBody>
          <a:bodyPr wrap="none" rtlCol="0">
            <a:spAutoFit/>
          </a:bodyPr>
          <a:lstStyle/>
          <a:p>
            <a:r>
              <a:rPr lang="en-US" b="1" dirty="0">
                <a:solidFill>
                  <a:schemeClr val="bg1"/>
                </a:solidFill>
              </a:rPr>
              <a:t>Reusable</a:t>
            </a:r>
            <a:r>
              <a:rPr lang="en-US" dirty="0">
                <a:solidFill>
                  <a:schemeClr val="bg1"/>
                </a:solidFill>
              </a:rPr>
              <a:t> To New Problems</a:t>
            </a:r>
          </a:p>
        </p:txBody>
      </p:sp>
      <p:sp>
        <p:nvSpPr>
          <p:cNvPr id="27" name="TextBox 26"/>
          <p:cNvSpPr txBox="1"/>
          <p:nvPr/>
        </p:nvSpPr>
        <p:spPr>
          <a:xfrm>
            <a:off x="6509076" y="4349109"/>
            <a:ext cx="1283300" cy="400110"/>
          </a:xfrm>
          <a:prstGeom prst="rect">
            <a:avLst/>
          </a:prstGeom>
          <a:noFill/>
        </p:spPr>
        <p:txBody>
          <a:bodyPr wrap="none" rtlCol="0">
            <a:spAutoFit/>
          </a:bodyPr>
          <a:lstStyle/>
          <a:p>
            <a:r>
              <a:rPr lang="en-US" sz="2000" b="1">
                <a:solidFill>
                  <a:schemeClr val="bg1"/>
                </a:solidFill>
              </a:rPr>
              <a:t>Defintions</a:t>
            </a:r>
            <a:endParaRPr lang="en-US" sz="2000" b="1" dirty="0">
              <a:solidFill>
                <a:schemeClr val="bg1"/>
              </a:solidFill>
            </a:endParaRPr>
          </a:p>
        </p:txBody>
      </p:sp>
      <p:sp>
        <p:nvSpPr>
          <p:cNvPr id="28" name="TextBox 27"/>
          <p:cNvSpPr txBox="1"/>
          <p:nvPr/>
        </p:nvSpPr>
        <p:spPr>
          <a:xfrm>
            <a:off x="8066772" y="4011466"/>
            <a:ext cx="984821" cy="400110"/>
          </a:xfrm>
          <a:prstGeom prst="rect">
            <a:avLst/>
          </a:prstGeom>
          <a:noFill/>
        </p:spPr>
        <p:txBody>
          <a:bodyPr wrap="none" rtlCol="0">
            <a:spAutoFit/>
          </a:bodyPr>
          <a:lstStyle/>
          <a:p>
            <a:r>
              <a:rPr lang="en-US" sz="2000" b="1">
                <a:solidFill>
                  <a:schemeClr val="bg1"/>
                </a:solidFill>
              </a:rPr>
              <a:t>Validity</a:t>
            </a:r>
            <a:endParaRPr lang="en-US" sz="2000" b="1" dirty="0">
              <a:solidFill>
                <a:schemeClr val="bg1"/>
              </a:solidFill>
            </a:endParaRPr>
          </a:p>
        </p:txBody>
      </p:sp>
      <p:sp>
        <p:nvSpPr>
          <p:cNvPr id="29" name="TextBox 28"/>
          <p:cNvSpPr txBox="1"/>
          <p:nvPr/>
        </p:nvSpPr>
        <p:spPr>
          <a:xfrm>
            <a:off x="7961521" y="4325355"/>
            <a:ext cx="1352806" cy="400110"/>
          </a:xfrm>
          <a:prstGeom prst="rect">
            <a:avLst/>
          </a:prstGeom>
          <a:noFill/>
        </p:spPr>
        <p:txBody>
          <a:bodyPr wrap="none" rtlCol="0">
            <a:spAutoFit/>
          </a:bodyPr>
          <a:lstStyle/>
          <a:p>
            <a:r>
              <a:rPr lang="en-US" sz="2000" b="1" dirty="0">
                <a:solidFill>
                  <a:schemeClr val="bg1"/>
                </a:solidFill>
              </a:rPr>
              <a:t>Searchable</a:t>
            </a:r>
          </a:p>
        </p:txBody>
      </p:sp>
      <p:cxnSp>
        <p:nvCxnSpPr>
          <p:cNvPr id="31" name="Straight Arrow Connector 30"/>
          <p:cNvCxnSpPr/>
          <p:nvPr/>
        </p:nvCxnSpPr>
        <p:spPr>
          <a:xfrm flipV="1">
            <a:off x="4146966" y="1781255"/>
            <a:ext cx="874857" cy="3988488"/>
          </a:xfrm>
          <a:prstGeom prst="straightConnector1">
            <a:avLst/>
          </a:prstGeom>
          <a:ln w="127000" cap="rnd">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flipH="1">
            <a:off x="959588" y="3053235"/>
            <a:ext cx="2127177" cy="954107"/>
          </a:xfrm>
          <a:prstGeom prst="rect">
            <a:avLst/>
          </a:prstGeom>
          <a:noFill/>
        </p:spPr>
        <p:txBody>
          <a:bodyPr wrap="square" rtlCol="0">
            <a:spAutoFit/>
          </a:bodyPr>
          <a:lstStyle/>
          <a:p>
            <a:pPr algn="r"/>
            <a:r>
              <a:rPr lang="en-US" sz="2800" b="1" dirty="0"/>
              <a:t>Continuous</a:t>
            </a:r>
          </a:p>
          <a:p>
            <a:pPr algn="r"/>
            <a:r>
              <a:rPr lang="en-US" sz="2800" b="1" dirty="0"/>
              <a:t>Enrichment</a:t>
            </a:r>
          </a:p>
        </p:txBody>
      </p:sp>
      <p:sp>
        <p:nvSpPr>
          <p:cNvPr id="3" name="TextBox 2">
            <a:extLst>
              <a:ext uri="{FF2B5EF4-FFF2-40B4-BE49-F238E27FC236}">
                <a16:creationId xmlns:a16="http://schemas.microsoft.com/office/drawing/2014/main" id="{CB600CA3-DA09-0244-AB2A-CBFB1D718CC1}"/>
              </a:ext>
            </a:extLst>
          </p:cNvPr>
          <p:cNvSpPr txBox="1"/>
          <p:nvPr/>
        </p:nvSpPr>
        <p:spPr>
          <a:xfrm rot="17031611">
            <a:off x="3461173" y="3679537"/>
            <a:ext cx="1455720" cy="523220"/>
          </a:xfrm>
          <a:prstGeom prst="rect">
            <a:avLst/>
          </a:prstGeom>
          <a:noFill/>
        </p:spPr>
        <p:txBody>
          <a:bodyPr wrap="none" rtlCol="0">
            <a:spAutoFit/>
          </a:bodyPr>
          <a:lstStyle/>
          <a:p>
            <a:r>
              <a:rPr lang="en-US" sz="2800" dirty="0"/>
              <a:t>Filament</a:t>
            </a:r>
          </a:p>
        </p:txBody>
      </p:sp>
    </p:spTree>
    <p:extLst>
      <p:ext uri="{BB962C8B-B14F-4D97-AF65-F5344CB8AC3E}">
        <p14:creationId xmlns:p14="http://schemas.microsoft.com/office/powerpoint/2010/main" val="191068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347FB-FCA2-D247-A46A-BE16AF422D74}"/>
              </a:ext>
            </a:extLst>
          </p:cNvPr>
          <p:cNvSpPr>
            <a:spLocks noGrp="1"/>
          </p:cNvSpPr>
          <p:nvPr>
            <p:ph type="title"/>
          </p:nvPr>
        </p:nvSpPr>
        <p:spPr/>
        <p:txBody>
          <a:bodyPr>
            <a:normAutofit fontScale="90000"/>
          </a:bodyPr>
          <a:lstStyle/>
          <a:p>
            <a:r>
              <a:rPr lang="en-US" dirty="0"/>
              <a:t>When should we use a graph database?</a:t>
            </a:r>
          </a:p>
        </p:txBody>
      </p:sp>
      <p:sp>
        <p:nvSpPr>
          <p:cNvPr id="3" name="Text Placeholder 2">
            <a:extLst>
              <a:ext uri="{FF2B5EF4-FFF2-40B4-BE49-F238E27FC236}">
                <a16:creationId xmlns:a16="http://schemas.microsoft.com/office/drawing/2014/main" id="{8AC19F39-231E-9140-AA91-B449B231B5E3}"/>
              </a:ext>
            </a:extLst>
          </p:cNvPr>
          <p:cNvSpPr>
            <a:spLocks noGrp="1"/>
          </p:cNvSpPr>
          <p:nvPr>
            <p:ph type="body" idx="1"/>
          </p:nvPr>
        </p:nvSpPr>
        <p:spPr>
          <a:xfrm>
            <a:off x="452826" y="2047155"/>
            <a:ext cx="5176077" cy="1767803"/>
          </a:xfrm>
        </p:spPr>
        <p:txBody>
          <a:bodyPr>
            <a:noAutofit/>
          </a:bodyPr>
          <a:lstStyle/>
          <a:p>
            <a:pPr>
              <a:lnSpc>
                <a:spcPct val="120000"/>
              </a:lnSpc>
              <a:spcAft>
                <a:spcPts val="600"/>
              </a:spcAft>
              <a:buSzPct val="70000"/>
              <a:buFont typeface="Arial" panose="020B0604020202020204" pitchFamily="34" charset="0"/>
              <a:buChar char="●"/>
            </a:pPr>
            <a:r>
              <a:rPr lang="en-US" sz="1600" dirty="0"/>
              <a:t>How do work with </a:t>
            </a:r>
            <a:r>
              <a:rPr lang="en-US" sz="1600" b="1" dirty="0"/>
              <a:t>relationship</a:t>
            </a:r>
            <a:r>
              <a:rPr lang="en-US" sz="1600" dirty="0"/>
              <a:t>-intensive data?</a:t>
            </a:r>
          </a:p>
          <a:p>
            <a:pPr>
              <a:lnSpc>
                <a:spcPct val="120000"/>
              </a:lnSpc>
              <a:spcAft>
                <a:spcPts val="600"/>
              </a:spcAft>
              <a:buSzPct val="70000"/>
              <a:buFont typeface="Arial" panose="020B0604020202020204" pitchFamily="34" charset="0"/>
              <a:buChar char="●"/>
            </a:pPr>
            <a:r>
              <a:rPr lang="en-US" sz="1600" dirty="0"/>
              <a:t>How do we traverse millions of </a:t>
            </a:r>
            <a:r>
              <a:rPr lang="en-US" sz="1600" b="1" dirty="0"/>
              <a:t>relationships per second?</a:t>
            </a:r>
          </a:p>
          <a:p>
            <a:pPr>
              <a:lnSpc>
                <a:spcPct val="120000"/>
              </a:lnSpc>
              <a:spcAft>
                <a:spcPts val="600"/>
              </a:spcAft>
              <a:buSzPct val="70000"/>
              <a:buFont typeface="Arial" panose="020B0604020202020204" pitchFamily="34" charset="0"/>
              <a:buChar char="●"/>
            </a:pPr>
            <a:r>
              <a:rPr lang="en-US" sz="1600" b="1" dirty="0"/>
              <a:t>How do we easily connect new data sources into our graph?</a:t>
            </a:r>
          </a:p>
        </p:txBody>
      </p:sp>
      <p:sp>
        <p:nvSpPr>
          <p:cNvPr id="4" name="Slide Number Placeholder 3">
            <a:extLst>
              <a:ext uri="{FF2B5EF4-FFF2-40B4-BE49-F238E27FC236}">
                <a16:creationId xmlns:a16="http://schemas.microsoft.com/office/drawing/2014/main" id="{5B04DC2F-1572-3A49-A845-BBA86387BCBA}"/>
              </a:ext>
            </a:extLst>
          </p:cNvPr>
          <p:cNvSpPr>
            <a:spLocks noGrp="1"/>
          </p:cNvSpPr>
          <p:nvPr>
            <p:ph type="sldNum" idx="12"/>
          </p:nvPr>
        </p:nvSpPr>
        <p:spPr/>
        <p:txBody>
          <a:bodyPr/>
          <a:lstStyle/>
          <a:p>
            <a:fld id="{00000000-1234-1234-1234-123412341234}" type="slidenum">
              <a:rPr lang="en" smtClean="0"/>
              <a:pPr/>
              <a:t>18</a:t>
            </a:fld>
            <a:endParaRPr lang="en"/>
          </a:p>
        </p:txBody>
      </p:sp>
      <p:sp>
        <p:nvSpPr>
          <p:cNvPr id="5" name="TextBox 4">
            <a:extLst>
              <a:ext uri="{FF2B5EF4-FFF2-40B4-BE49-F238E27FC236}">
                <a16:creationId xmlns:a16="http://schemas.microsoft.com/office/drawing/2014/main" id="{452E606B-76F9-4A43-BB73-945304860E6B}"/>
              </a:ext>
            </a:extLst>
          </p:cNvPr>
          <p:cNvSpPr txBox="1"/>
          <p:nvPr/>
        </p:nvSpPr>
        <p:spPr>
          <a:xfrm>
            <a:off x="414326" y="1601811"/>
            <a:ext cx="5062450" cy="461665"/>
          </a:xfrm>
          <a:prstGeom prst="rect">
            <a:avLst/>
          </a:prstGeom>
          <a:noFill/>
        </p:spPr>
        <p:txBody>
          <a:bodyPr wrap="square" rtlCol="0">
            <a:spAutoFit/>
          </a:bodyPr>
          <a:lstStyle/>
          <a:p>
            <a:pPr algn="ctr"/>
            <a:r>
              <a:rPr lang="en-US" sz="2400" b="1" dirty="0">
                <a:solidFill>
                  <a:schemeClr val="accent2"/>
                </a:solidFill>
              </a:rPr>
              <a:t>Relationship</a:t>
            </a:r>
            <a:r>
              <a:rPr lang="en-US" sz="2400" b="1" dirty="0"/>
              <a:t> </a:t>
            </a:r>
            <a:r>
              <a:rPr lang="en-US" sz="2400" b="1" dirty="0">
                <a:solidFill>
                  <a:schemeClr val="accent2"/>
                </a:solidFill>
              </a:rPr>
              <a:t>Intensive Data</a:t>
            </a:r>
          </a:p>
        </p:txBody>
      </p:sp>
      <p:sp>
        <p:nvSpPr>
          <p:cNvPr id="6" name="TextBox 5">
            <a:extLst>
              <a:ext uri="{FF2B5EF4-FFF2-40B4-BE49-F238E27FC236}">
                <a16:creationId xmlns:a16="http://schemas.microsoft.com/office/drawing/2014/main" id="{38A6F511-9513-8944-8C49-E9C4C548F5ED}"/>
              </a:ext>
            </a:extLst>
          </p:cNvPr>
          <p:cNvSpPr txBox="1"/>
          <p:nvPr/>
        </p:nvSpPr>
        <p:spPr>
          <a:xfrm>
            <a:off x="6229480" y="2034149"/>
            <a:ext cx="5001241" cy="1780809"/>
          </a:xfrm>
          <a:prstGeom prst="rect">
            <a:avLst/>
          </a:prstGeom>
          <a:noFill/>
        </p:spPr>
        <p:txBody>
          <a:bodyPr wrap="none" rtlCol="0">
            <a:noAutofit/>
          </a:bodyPr>
          <a:lstStyle/>
          <a:p>
            <a:pPr marL="285750" indent="-285750">
              <a:lnSpc>
                <a:spcPct val="120000"/>
              </a:lnSpc>
              <a:spcAft>
                <a:spcPts val="600"/>
              </a:spcAft>
              <a:buFont typeface="Arial" panose="020B0604020202020204" pitchFamily="34" charset="0"/>
              <a:buChar char="•"/>
            </a:pPr>
            <a:r>
              <a:rPr lang="en-US" sz="1600" dirty="0"/>
              <a:t>How do we work with highly variable data?</a:t>
            </a:r>
          </a:p>
          <a:p>
            <a:pPr marL="285750" indent="-285750">
              <a:lnSpc>
                <a:spcPct val="120000"/>
              </a:lnSpc>
              <a:spcAft>
                <a:spcPts val="600"/>
              </a:spcAft>
              <a:buFont typeface="Arial" panose="020B0604020202020204" pitchFamily="34" charset="0"/>
              <a:buChar char="•"/>
            </a:pPr>
            <a:r>
              <a:rPr lang="en-US" sz="1600" dirty="0"/>
              <a:t>Can we continually evolve and enrich our data?</a:t>
            </a:r>
          </a:p>
          <a:p>
            <a:pPr marL="285750" indent="-285750">
              <a:lnSpc>
                <a:spcPct val="120000"/>
              </a:lnSpc>
              <a:spcAft>
                <a:spcPts val="600"/>
              </a:spcAft>
              <a:buFont typeface="Arial" panose="020B0604020202020204" pitchFamily="34" charset="0"/>
              <a:buChar char="•"/>
            </a:pPr>
            <a:r>
              <a:rPr lang="en-US" sz="1600" dirty="0"/>
              <a:t>Can we combine unstructured documents in our data?</a:t>
            </a:r>
          </a:p>
          <a:p>
            <a:pPr marL="285750" indent="-285750">
              <a:lnSpc>
                <a:spcPct val="120000"/>
              </a:lnSpc>
              <a:spcAft>
                <a:spcPts val="600"/>
              </a:spcAft>
              <a:buFont typeface="Arial" panose="020B0604020202020204" pitchFamily="34" charset="0"/>
              <a:buChar char="•"/>
            </a:pPr>
            <a:r>
              <a:rPr lang="en-US" sz="1600" dirty="0"/>
              <a:t>How do we link metadata to our data? (versioning, </a:t>
            </a:r>
            <a:br>
              <a:rPr lang="en-US" sz="1600" dirty="0"/>
            </a:br>
            <a:r>
              <a:rPr lang="en-US" sz="1600" dirty="0"/>
              <a:t>provenance, veracity)</a:t>
            </a:r>
          </a:p>
        </p:txBody>
      </p:sp>
      <p:sp>
        <p:nvSpPr>
          <p:cNvPr id="7" name="TextBox 6">
            <a:extLst>
              <a:ext uri="{FF2B5EF4-FFF2-40B4-BE49-F238E27FC236}">
                <a16:creationId xmlns:a16="http://schemas.microsoft.com/office/drawing/2014/main" id="{32FA4EAD-F41B-F044-8E44-0785F94C907E}"/>
              </a:ext>
            </a:extLst>
          </p:cNvPr>
          <p:cNvSpPr txBox="1"/>
          <p:nvPr/>
        </p:nvSpPr>
        <p:spPr>
          <a:xfrm>
            <a:off x="6229480" y="1585490"/>
            <a:ext cx="4615450" cy="461665"/>
          </a:xfrm>
          <a:prstGeom prst="rect">
            <a:avLst/>
          </a:prstGeom>
          <a:noFill/>
        </p:spPr>
        <p:txBody>
          <a:bodyPr wrap="square" rtlCol="0">
            <a:spAutoFit/>
          </a:bodyPr>
          <a:lstStyle/>
          <a:p>
            <a:pPr algn="ctr"/>
            <a:r>
              <a:rPr lang="en-US" sz="2400" b="1" dirty="0">
                <a:solidFill>
                  <a:schemeClr val="accent2"/>
                </a:solidFill>
              </a:rPr>
              <a:t>Dynamic-Variable Data</a:t>
            </a:r>
            <a:endParaRPr lang="en-US" sz="2400" b="1" dirty="0"/>
          </a:p>
        </p:txBody>
      </p:sp>
      <p:sp>
        <p:nvSpPr>
          <p:cNvPr id="8" name="TextBox 7">
            <a:extLst>
              <a:ext uri="{FF2B5EF4-FFF2-40B4-BE49-F238E27FC236}">
                <a16:creationId xmlns:a16="http://schemas.microsoft.com/office/drawing/2014/main" id="{45821D10-ECE8-9041-A529-12AF4D2293B8}"/>
              </a:ext>
            </a:extLst>
          </p:cNvPr>
          <p:cNvSpPr txBox="1"/>
          <p:nvPr/>
        </p:nvSpPr>
        <p:spPr>
          <a:xfrm>
            <a:off x="568329" y="4494474"/>
            <a:ext cx="5361270" cy="1597360"/>
          </a:xfrm>
          <a:prstGeom prst="rect">
            <a:avLst/>
          </a:prstGeom>
        </p:spPr>
        <p:txBody>
          <a:bodyPr vert="horz" wrap="square" lIns="91425" tIns="91425" rIns="91425" bIns="91425" rtlCol="0" anchor="t" anchorCtr="0">
            <a:noAutofit/>
          </a:bodyPr>
          <a:lstStyle>
            <a:lvl1pPr marL="228600" lvl="0" indent="-228600">
              <a:lnSpc>
                <a:spcPct val="120000"/>
              </a:lnSpc>
              <a:spcBef>
                <a:spcPts val="0"/>
              </a:spcBef>
              <a:spcAft>
                <a:spcPts val="600"/>
              </a:spcAft>
              <a:buSzPct val="70000"/>
              <a:buFont typeface="Arial" panose="020B0604020202020204" pitchFamily="34" charset="0"/>
              <a:buChar char="●"/>
              <a:defRPr sz="1600"/>
            </a:lvl1pPr>
            <a:lvl2pPr marL="685800" lvl="1" indent="-228600">
              <a:lnSpc>
                <a:spcPct val="90000"/>
              </a:lnSpc>
              <a:spcBef>
                <a:spcPts val="0"/>
              </a:spcBef>
              <a:buSzPts val="1400"/>
              <a:buFont typeface="Arial"/>
              <a:buChar char="○"/>
              <a:defRPr sz="2400"/>
            </a:lvl2pPr>
            <a:lvl3pPr marL="1143000" lvl="2" indent="-228600">
              <a:lnSpc>
                <a:spcPct val="90000"/>
              </a:lnSpc>
              <a:spcBef>
                <a:spcPts val="0"/>
              </a:spcBef>
              <a:buSzPts val="1400"/>
              <a:buFont typeface="Arial"/>
              <a:buChar char="■"/>
              <a:defRPr sz="2000"/>
            </a:lvl3pPr>
            <a:lvl4pPr marL="1600200" lvl="3" indent="-228600">
              <a:lnSpc>
                <a:spcPct val="90000"/>
              </a:lnSpc>
              <a:spcBef>
                <a:spcPts val="0"/>
              </a:spcBef>
              <a:buSzPts val="1400"/>
              <a:buFont typeface="Arial"/>
              <a:buChar char="●"/>
            </a:lvl4pPr>
            <a:lvl5pPr marL="2057400" lvl="4" indent="-228600">
              <a:lnSpc>
                <a:spcPct val="90000"/>
              </a:lnSpc>
              <a:spcBef>
                <a:spcPts val="0"/>
              </a:spcBef>
              <a:buSzPts val="1400"/>
              <a:buFont typeface="Arial"/>
              <a:buChar char="○"/>
            </a:lvl5pPr>
            <a:lvl6pPr marL="2514600" lvl="5" indent="-228600">
              <a:lnSpc>
                <a:spcPct val="90000"/>
              </a:lnSpc>
              <a:spcBef>
                <a:spcPts val="0"/>
              </a:spcBef>
              <a:buSzPts val="1400"/>
              <a:buFont typeface="Arial"/>
              <a:buChar char="■"/>
            </a:lvl6pPr>
            <a:lvl7pPr marL="2971800" lvl="6" indent="-228600">
              <a:lnSpc>
                <a:spcPct val="90000"/>
              </a:lnSpc>
              <a:spcBef>
                <a:spcPts val="0"/>
              </a:spcBef>
              <a:buSzPts val="1400"/>
              <a:buFont typeface="Arial"/>
              <a:buChar char="●"/>
            </a:lvl7pPr>
            <a:lvl8pPr marL="3429000" lvl="7" indent="-228600">
              <a:lnSpc>
                <a:spcPct val="90000"/>
              </a:lnSpc>
              <a:spcBef>
                <a:spcPts val="0"/>
              </a:spcBef>
              <a:buSzPts val="1400"/>
              <a:buFont typeface="Arial"/>
              <a:buChar char="○"/>
            </a:lvl8pPr>
            <a:lvl9pPr marL="3886200" lvl="8" indent="-228600">
              <a:lnSpc>
                <a:spcPct val="90000"/>
              </a:lnSpc>
              <a:spcBef>
                <a:spcPts val="0"/>
              </a:spcBef>
              <a:buSzPts val="1400"/>
              <a:buFont typeface="Arial"/>
              <a:buChar char="■"/>
            </a:lvl9pPr>
          </a:lstStyle>
          <a:p>
            <a:r>
              <a:rPr lang="en-US" dirty="0"/>
              <a:t>How do we find complex </a:t>
            </a:r>
            <a:r>
              <a:rPr lang="en-US" b="1" dirty="0"/>
              <a:t>patterns</a:t>
            </a:r>
            <a:r>
              <a:rPr lang="en-US" dirty="0"/>
              <a:t> in our data?</a:t>
            </a:r>
          </a:p>
          <a:p>
            <a:r>
              <a:rPr lang="en-US" dirty="0"/>
              <a:t>Can we be notified of </a:t>
            </a:r>
            <a:r>
              <a:rPr lang="en-US" b="1" dirty="0"/>
              <a:t>anomalies</a:t>
            </a:r>
            <a:r>
              <a:rPr lang="en-US" dirty="0"/>
              <a:t> in data?</a:t>
            </a:r>
          </a:p>
          <a:p>
            <a:r>
              <a:rPr lang="en-US" dirty="0"/>
              <a:t>How can we visualize </a:t>
            </a:r>
            <a:r>
              <a:rPr lang="en-US" b="1" dirty="0"/>
              <a:t>groupings</a:t>
            </a:r>
            <a:r>
              <a:rPr lang="en-US" dirty="0"/>
              <a:t> of data?</a:t>
            </a:r>
          </a:p>
          <a:p>
            <a:r>
              <a:rPr lang="en-US" dirty="0"/>
              <a:t>How do we find </a:t>
            </a:r>
            <a:r>
              <a:rPr lang="en-US" b="1" dirty="0"/>
              <a:t>similar</a:t>
            </a:r>
            <a:r>
              <a:rPr lang="en-US" dirty="0"/>
              <a:t> items?</a:t>
            </a:r>
          </a:p>
          <a:p>
            <a:endParaRPr lang="en-US" dirty="0"/>
          </a:p>
        </p:txBody>
      </p:sp>
      <p:sp>
        <p:nvSpPr>
          <p:cNvPr id="9" name="TextBox 8">
            <a:extLst>
              <a:ext uri="{FF2B5EF4-FFF2-40B4-BE49-F238E27FC236}">
                <a16:creationId xmlns:a16="http://schemas.microsoft.com/office/drawing/2014/main" id="{9789A1D7-7BD0-C24F-A735-689AA7F0A043}"/>
              </a:ext>
            </a:extLst>
          </p:cNvPr>
          <p:cNvSpPr txBox="1"/>
          <p:nvPr/>
        </p:nvSpPr>
        <p:spPr>
          <a:xfrm>
            <a:off x="1475402" y="3981792"/>
            <a:ext cx="3017300" cy="461665"/>
          </a:xfrm>
          <a:prstGeom prst="rect">
            <a:avLst/>
          </a:prstGeom>
          <a:noFill/>
        </p:spPr>
        <p:txBody>
          <a:bodyPr wrap="square" rtlCol="0">
            <a:spAutoFit/>
          </a:bodyPr>
          <a:lstStyle/>
          <a:p>
            <a:r>
              <a:rPr lang="en-US" sz="2400" b="1" dirty="0">
                <a:solidFill>
                  <a:schemeClr val="accent2"/>
                </a:solidFill>
              </a:rPr>
              <a:t>Looking for Patterns</a:t>
            </a:r>
            <a:endParaRPr lang="en-US" sz="2400" b="1" dirty="0"/>
          </a:p>
        </p:txBody>
      </p:sp>
      <p:sp>
        <p:nvSpPr>
          <p:cNvPr id="10" name="TextBox 9">
            <a:extLst>
              <a:ext uri="{FF2B5EF4-FFF2-40B4-BE49-F238E27FC236}">
                <a16:creationId xmlns:a16="http://schemas.microsoft.com/office/drawing/2014/main" id="{33302DE3-6DC1-294F-AB53-D25CEA57C616}"/>
              </a:ext>
            </a:extLst>
          </p:cNvPr>
          <p:cNvSpPr txBox="1"/>
          <p:nvPr/>
        </p:nvSpPr>
        <p:spPr>
          <a:xfrm>
            <a:off x="6634272" y="4003918"/>
            <a:ext cx="3805866" cy="461665"/>
          </a:xfrm>
          <a:prstGeom prst="rect">
            <a:avLst/>
          </a:prstGeom>
          <a:noFill/>
        </p:spPr>
        <p:txBody>
          <a:bodyPr wrap="square" rtlCol="0">
            <a:spAutoFit/>
          </a:bodyPr>
          <a:lstStyle/>
          <a:p>
            <a:pPr algn="ctr"/>
            <a:r>
              <a:rPr lang="en-US" sz="2400" b="1" dirty="0">
                <a:solidFill>
                  <a:schemeClr val="accent2"/>
                </a:solidFill>
              </a:rPr>
              <a:t>Evaluate Complex Rules</a:t>
            </a:r>
            <a:endParaRPr lang="en-US" sz="2400" b="1" dirty="0"/>
          </a:p>
        </p:txBody>
      </p:sp>
      <p:sp>
        <p:nvSpPr>
          <p:cNvPr id="11" name="TextBox 10">
            <a:extLst>
              <a:ext uri="{FF2B5EF4-FFF2-40B4-BE49-F238E27FC236}">
                <a16:creationId xmlns:a16="http://schemas.microsoft.com/office/drawing/2014/main" id="{1BC235BC-262A-2A49-A55E-1AF260E264C4}"/>
              </a:ext>
            </a:extLst>
          </p:cNvPr>
          <p:cNvSpPr txBox="1"/>
          <p:nvPr/>
        </p:nvSpPr>
        <p:spPr>
          <a:xfrm>
            <a:off x="6205598" y="4443457"/>
            <a:ext cx="5107937" cy="1485343"/>
          </a:xfrm>
          <a:prstGeom prst="rect">
            <a:avLst/>
          </a:prstGeom>
          <a:noFill/>
        </p:spPr>
        <p:txBody>
          <a:bodyPr wrap="none" rtlCol="0">
            <a:noAutofit/>
          </a:bodyPr>
          <a:lstStyle>
            <a:defPPr>
              <a:defRPr lang="en-US"/>
            </a:defPPr>
            <a:lvl1pPr marL="285750" indent="-285750">
              <a:lnSpc>
                <a:spcPct val="120000"/>
              </a:lnSpc>
              <a:spcAft>
                <a:spcPts val="600"/>
              </a:spcAft>
              <a:buFont typeface="Arial" panose="020B0604020202020204" pitchFamily="34" charset="0"/>
              <a:buChar char="•"/>
              <a:defRPr sz="1600"/>
            </a:lvl1pPr>
          </a:lstStyle>
          <a:p>
            <a:r>
              <a:rPr lang="en-US" dirty="0"/>
              <a:t>How do we quickly evaluate many complex </a:t>
            </a:r>
            <a:r>
              <a:rPr lang="en-US" b="1" dirty="0"/>
              <a:t>rules</a:t>
            </a:r>
            <a:r>
              <a:rPr lang="en-US" dirty="0"/>
              <a:t>?</a:t>
            </a:r>
          </a:p>
          <a:p>
            <a:r>
              <a:rPr lang="en-US" dirty="0"/>
              <a:t>How do we compare </a:t>
            </a:r>
            <a:r>
              <a:rPr lang="en-US" b="1" dirty="0"/>
              <a:t>new</a:t>
            </a:r>
            <a:r>
              <a:rPr lang="en-US" dirty="0"/>
              <a:t> data to existing data?</a:t>
            </a:r>
          </a:p>
          <a:p>
            <a:r>
              <a:rPr lang="en-US" dirty="0"/>
              <a:t>How can we lookup complex </a:t>
            </a:r>
            <a:r>
              <a:rPr lang="en-US" b="1" dirty="0"/>
              <a:t>transformation</a:t>
            </a:r>
            <a:r>
              <a:rPr lang="en-US" dirty="0"/>
              <a:t> rules?</a:t>
            </a:r>
          </a:p>
          <a:p>
            <a:r>
              <a:rPr lang="en-US" dirty="0"/>
              <a:t>How do we run many </a:t>
            </a:r>
            <a:r>
              <a:rPr lang="en-US" b="1" dirty="0"/>
              <a:t>validation</a:t>
            </a:r>
            <a:r>
              <a:rPr lang="en-US" dirty="0"/>
              <a:t> checks for data quality?</a:t>
            </a:r>
          </a:p>
        </p:txBody>
      </p:sp>
    </p:spTree>
    <p:extLst>
      <p:ext uri="{BB962C8B-B14F-4D97-AF65-F5344CB8AC3E}">
        <p14:creationId xmlns:p14="http://schemas.microsoft.com/office/powerpoint/2010/main" val="6439832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1213A-679F-9F46-87AD-C639C041C658}"/>
              </a:ext>
            </a:extLst>
          </p:cNvPr>
          <p:cNvSpPr>
            <a:spLocks noGrp="1"/>
          </p:cNvSpPr>
          <p:nvPr>
            <p:ph type="title"/>
          </p:nvPr>
        </p:nvSpPr>
        <p:spPr>
          <a:xfrm>
            <a:off x="225179" y="214491"/>
            <a:ext cx="10515600" cy="745218"/>
          </a:xfrm>
        </p:spPr>
        <p:txBody>
          <a:bodyPr>
            <a:normAutofit/>
          </a:bodyPr>
          <a:lstStyle/>
          <a:p>
            <a:r>
              <a:rPr lang="en-US" sz="3600" dirty="0"/>
              <a:t>Three Eras of Computing</a:t>
            </a:r>
          </a:p>
        </p:txBody>
      </p:sp>
      <p:pic>
        <p:nvPicPr>
          <p:cNvPr id="5" name="Picture 4">
            <a:extLst>
              <a:ext uri="{FF2B5EF4-FFF2-40B4-BE49-F238E27FC236}">
                <a16:creationId xmlns:a16="http://schemas.microsoft.com/office/drawing/2014/main" id="{C08D7739-BEEA-AA40-BED1-0DB39650A2B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66296" y="1377978"/>
            <a:ext cx="1763684" cy="359885"/>
          </a:xfrm>
          <a:prstGeom prst="rect">
            <a:avLst/>
          </a:prstGeom>
        </p:spPr>
      </p:pic>
      <p:sp>
        <p:nvSpPr>
          <p:cNvPr id="6" name="Rectangle 5">
            <a:extLst>
              <a:ext uri="{FF2B5EF4-FFF2-40B4-BE49-F238E27FC236}">
                <a16:creationId xmlns:a16="http://schemas.microsoft.com/office/drawing/2014/main" id="{5E4C1448-E6BA-544C-B273-FFBBA4CF21F2}"/>
              </a:ext>
            </a:extLst>
          </p:cNvPr>
          <p:cNvSpPr/>
          <p:nvPr/>
        </p:nvSpPr>
        <p:spPr>
          <a:xfrm>
            <a:off x="3547834" y="1894221"/>
            <a:ext cx="1782146" cy="5415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96"/>
            <a:r>
              <a:rPr lang="en-US" dirty="0">
                <a:solidFill>
                  <a:prstClr val="white"/>
                </a:solidFill>
                <a:latin typeface="Calibri" panose="020F0502020204030204"/>
              </a:rPr>
              <a:t>Procedural Code (Rules)</a:t>
            </a:r>
          </a:p>
        </p:txBody>
      </p:sp>
      <p:sp>
        <p:nvSpPr>
          <p:cNvPr id="7" name="Rectangle 6">
            <a:extLst>
              <a:ext uri="{FF2B5EF4-FFF2-40B4-BE49-F238E27FC236}">
                <a16:creationId xmlns:a16="http://schemas.microsoft.com/office/drawing/2014/main" id="{DAFF1542-D58E-454D-9367-CF0D832C02E2}"/>
              </a:ext>
            </a:extLst>
          </p:cNvPr>
          <p:cNvSpPr/>
          <p:nvPr/>
        </p:nvSpPr>
        <p:spPr>
          <a:xfrm>
            <a:off x="6088872" y="1349986"/>
            <a:ext cx="1782146" cy="100998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96"/>
            <a:r>
              <a:rPr lang="en-US" b="1" dirty="0">
                <a:solidFill>
                  <a:prstClr val="black"/>
                </a:solidFill>
                <a:latin typeface="Calibri" panose="020F0502020204030204"/>
              </a:rPr>
              <a:t>Programs</a:t>
            </a:r>
          </a:p>
        </p:txBody>
      </p:sp>
      <p:sp>
        <p:nvSpPr>
          <p:cNvPr id="8" name="TextBox 7">
            <a:extLst>
              <a:ext uri="{FF2B5EF4-FFF2-40B4-BE49-F238E27FC236}">
                <a16:creationId xmlns:a16="http://schemas.microsoft.com/office/drawing/2014/main" id="{92D20777-F530-C04B-9158-F20CE30BA257}"/>
              </a:ext>
            </a:extLst>
          </p:cNvPr>
          <p:cNvSpPr txBox="1"/>
          <p:nvPr/>
        </p:nvSpPr>
        <p:spPr>
          <a:xfrm>
            <a:off x="2927281" y="1377977"/>
            <a:ext cx="620554" cy="369332"/>
          </a:xfrm>
          <a:prstGeom prst="rect">
            <a:avLst/>
          </a:prstGeom>
          <a:noFill/>
        </p:spPr>
        <p:txBody>
          <a:bodyPr wrap="none" rtlCol="0">
            <a:spAutoFit/>
          </a:bodyPr>
          <a:lstStyle/>
          <a:p>
            <a:pPr defTabSz="914396"/>
            <a:r>
              <a:rPr lang="en-US" dirty="0">
                <a:solidFill>
                  <a:prstClr val="black"/>
                </a:solidFill>
                <a:latin typeface="Calibri" panose="020F0502020204030204"/>
              </a:rPr>
              <a:t>Data</a:t>
            </a:r>
          </a:p>
        </p:txBody>
      </p:sp>
      <p:cxnSp>
        <p:nvCxnSpPr>
          <p:cNvPr id="10" name="Straight Arrow Connector 9">
            <a:extLst>
              <a:ext uri="{FF2B5EF4-FFF2-40B4-BE49-F238E27FC236}">
                <a16:creationId xmlns:a16="http://schemas.microsoft.com/office/drawing/2014/main" id="{E2B927D6-2563-524B-8C03-21D0800015E2}"/>
              </a:ext>
            </a:extLst>
          </p:cNvPr>
          <p:cNvCxnSpPr>
            <a:stCxn id="5" idx="3"/>
          </p:cNvCxnSpPr>
          <p:nvPr/>
        </p:nvCxnSpPr>
        <p:spPr>
          <a:xfrm flipV="1">
            <a:off x="5329980" y="1548206"/>
            <a:ext cx="758892" cy="971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5A4DC15-2F0A-004D-9113-08C5D252F9E3}"/>
              </a:ext>
            </a:extLst>
          </p:cNvPr>
          <p:cNvCxnSpPr>
            <a:cxnSpLocks/>
            <a:stCxn id="6" idx="3"/>
          </p:cNvCxnSpPr>
          <p:nvPr/>
        </p:nvCxnSpPr>
        <p:spPr>
          <a:xfrm flipV="1">
            <a:off x="5329980" y="2159360"/>
            <a:ext cx="758892" cy="564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34B135B-2358-7147-8B76-AE6D07CBE21E}"/>
              </a:ext>
            </a:extLst>
          </p:cNvPr>
          <p:cNvCxnSpPr>
            <a:cxnSpLocks/>
          </p:cNvCxnSpPr>
          <p:nvPr/>
        </p:nvCxnSpPr>
        <p:spPr>
          <a:xfrm>
            <a:off x="7871018" y="1639956"/>
            <a:ext cx="7588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19CB47B-7198-C449-8D23-8897DF37EA7D}"/>
              </a:ext>
            </a:extLst>
          </p:cNvPr>
          <p:cNvCxnSpPr>
            <a:cxnSpLocks/>
          </p:cNvCxnSpPr>
          <p:nvPr/>
        </p:nvCxnSpPr>
        <p:spPr>
          <a:xfrm>
            <a:off x="7871018" y="2081605"/>
            <a:ext cx="7588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B99A8E7-EBB8-564E-8C2C-A1960168DCC1}"/>
              </a:ext>
            </a:extLst>
          </p:cNvPr>
          <p:cNvSpPr txBox="1"/>
          <p:nvPr/>
        </p:nvSpPr>
        <p:spPr>
          <a:xfrm>
            <a:off x="8741878" y="1466714"/>
            <a:ext cx="993221" cy="369332"/>
          </a:xfrm>
          <a:prstGeom prst="rect">
            <a:avLst/>
          </a:prstGeom>
          <a:solidFill>
            <a:schemeClr val="accent6">
              <a:lumMod val="75000"/>
            </a:schemeClr>
          </a:solidFill>
        </p:spPr>
        <p:txBody>
          <a:bodyPr wrap="none" rtlCol="0">
            <a:spAutoFit/>
          </a:bodyPr>
          <a:lstStyle/>
          <a:p>
            <a:pPr defTabSz="914396"/>
            <a:r>
              <a:rPr lang="en-US" b="1" dirty="0">
                <a:solidFill>
                  <a:prstClr val="white"/>
                </a:solidFill>
                <a:latin typeface="Calibri" panose="020F0502020204030204"/>
              </a:rPr>
              <a:t>Answers</a:t>
            </a:r>
          </a:p>
        </p:txBody>
      </p:sp>
      <p:sp>
        <p:nvSpPr>
          <p:cNvPr id="17" name="TextBox 16">
            <a:extLst>
              <a:ext uri="{FF2B5EF4-FFF2-40B4-BE49-F238E27FC236}">
                <a16:creationId xmlns:a16="http://schemas.microsoft.com/office/drawing/2014/main" id="{76FF1278-AC77-6546-9363-9345E79147C9}"/>
              </a:ext>
            </a:extLst>
          </p:cNvPr>
          <p:cNvSpPr txBox="1"/>
          <p:nvPr/>
        </p:nvSpPr>
        <p:spPr>
          <a:xfrm>
            <a:off x="8625101" y="1888108"/>
            <a:ext cx="1996059" cy="369332"/>
          </a:xfrm>
          <a:prstGeom prst="rect">
            <a:avLst/>
          </a:prstGeom>
          <a:noFill/>
        </p:spPr>
        <p:txBody>
          <a:bodyPr wrap="none" rtlCol="0">
            <a:spAutoFit/>
          </a:bodyPr>
          <a:lstStyle/>
          <a:p>
            <a:pPr defTabSz="914396"/>
            <a:r>
              <a:rPr lang="en-US" dirty="0">
                <a:solidFill>
                  <a:prstClr val="black"/>
                </a:solidFill>
                <a:latin typeface="Calibri" panose="020F0502020204030204"/>
              </a:rPr>
              <a:t>Explanations (Why)</a:t>
            </a:r>
          </a:p>
        </p:txBody>
      </p:sp>
      <p:pic>
        <p:nvPicPr>
          <p:cNvPr id="18" name="Picture 17">
            <a:extLst>
              <a:ext uri="{FF2B5EF4-FFF2-40B4-BE49-F238E27FC236}">
                <a16:creationId xmlns:a16="http://schemas.microsoft.com/office/drawing/2014/main" id="{A2FD4ACD-9318-374A-99C1-43D3BB8A7DB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66296" y="3093162"/>
            <a:ext cx="1763684" cy="359885"/>
          </a:xfrm>
          <a:prstGeom prst="rect">
            <a:avLst/>
          </a:prstGeom>
        </p:spPr>
      </p:pic>
      <p:sp>
        <p:nvSpPr>
          <p:cNvPr id="20" name="Rectangle 19">
            <a:extLst>
              <a:ext uri="{FF2B5EF4-FFF2-40B4-BE49-F238E27FC236}">
                <a16:creationId xmlns:a16="http://schemas.microsoft.com/office/drawing/2014/main" id="{A8A1A556-E138-5C4F-9339-0DCC5831CA4B}"/>
              </a:ext>
            </a:extLst>
          </p:cNvPr>
          <p:cNvSpPr/>
          <p:nvPr/>
        </p:nvSpPr>
        <p:spPr>
          <a:xfrm>
            <a:off x="6088872" y="3065169"/>
            <a:ext cx="1782146" cy="100998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96"/>
            <a:r>
              <a:rPr lang="en-US" dirty="0">
                <a:solidFill>
                  <a:prstClr val="white"/>
                </a:solidFill>
                <a:latin typeface="Calibri" panose="020F0502020204030204"/>
              </a:rPr>
              <a:t>Machine</a:t>
            </a:r>
          </a:p>
          <a:p>
            <a:pPr algn="ctr" defTabSz="914396"/>
            <a:r>
              <a:rPr lang="en-US" dirty="0">
                <a:solidFill>
                  <a:prstClr val="white"/>
                </a:solidFill>
                <a:latin typeface="Calibri" panose="020F0502020204030204"/>
              </a:rPr>
              <a:t>Learning</a:t>
            </a:r>
          </a:p>
        </p:txBody>
      </p:sp>
      <p:sp>
        <p:nvSpPr>
          <p:cNvPr id="21" name="TextBox 20">
            <a:extLst>
              <a:ext uri="{FF2B5EF4-FFF2-40B4-BE49-F238E27FC236}">
                <a16:creationId xmlns:a16="http://schemas.microsoft.com/office/drawing/2014/main" id="{A159857F-6EB6-8641-9873-F5836924A2B5}"/>
              </a:ext>
            </a:extLst>
          </p:cNvPr>
          <p:cNvSpPr txBox="1"/>
          <p:nvPr/>
        </p:nvSpPr>
        <p:spPr>
          <a:xfrm>
            <a:off x="2927281" y="3093161"/>
            <a:ext cx="620554" cy="369332"/>
          </a:xfrm>
          <a:prstGeom prst="rect">
            <a:avLst/>
          </a:prstGeom>
          <a:noFill/>
        </p:spPr>
        <p:txBody>
          <a:bodyPr wrap="none" rtlCol="0">
            <a:spAutoFit/>
          </a:bodyPr>
          <a:lstStyle/>
          <a:p>
            <a:pPr defTabSz="914396"/>
            <a:r>
              <a:rPr lang="en-US" dirty="0">
                <a:solidFill>
                  <a:prstClr val="black"/>
                </a:solidFill>
                <a:latin typeface="Calibri" panose="020F0502020204030204"/>
              </a:rPr>
              <a:t>Data</a:t>
            </a:r>
          </a:p>
        </p:txBody>
      </p:sp>
      <p:cxnSp>
        <p:nvCxnSpPr>
          <p:cNvPr id="22" name="Straight Arrow Connector 21">
            <a:extLst>
              <a:ext uri="{FF2B5EF4-FFF2-40B4-BE49-F238E27FC236}">
                <a16:creationId xmlns:a16="http://schemas.microsoft.com/office/drawing/2014/main" id="{F3D7D622-D273-BD4B-8B48-5A27262BB775}"/>
              </a:ext>
            </a:extLst>
          </p:cNvPr>
          <p:cNvCxnSpPr>
            <a:stCxn id="18" idx="3"/>
          </p:cNvCxnSpPr>
          <p:nvPr/>
        </p:nvCxnSpPr>
        <p:spPr>
          <a:xfrm flipV="1">
            <a:off x="5329980" y="3263390"/>
            <a:ext cx="758892" cy="971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9BCD895-5682-9947-976C-63AFCA945AE7}"/>
              </a:ext>
            </a:extLst>
          </p:cNvPr>
          <p:cNvCxnSpPr>
            <a:cxnSpLocks/>
          </p:cNvCxnSpPr>
          <p:nvPr/>
        </p:nvCxnSpPr>
        <p:spPr>
          <a:xfrm>
            <a:off x="5329980" y="3874544"/>
            <a:ext cx="7588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6532CC0-AB62-9E43-80FE-04AB16151D46}"/>
              </a:ext>
            </a:extLst>
          </p:cNvPr>
          <p:cNvCxnSpPr>
            <a:cxnSpLocks/>
          </p:cNvCxnSpPr>
          <p:nvPr/>
        </p:nvCxnSpPr>
        <p:spPr>
          <a:xfrm>
            <a:off x="7871018" y="3355140"/>
            <a:ext cx="7588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0297E3D-0068-7947-A223-59EE94E98F88}"/>
              </a:ext>
            </a:extLst>
          </p:cNvPr>
          <p:cNvSpPr txBox="1"/>
          <p:nvPr/>
        </p:nvSpPr>
        <p:spPr>
          <a:xfrm>
            <a:off x="4336760" y="3689878"/>
            <a:ext cx="993221" cy="369332"/>
          </a:xfrm>
          <a:prstGeom prst="rect">
            <a:avLst/>
          </a:prstGeom>
          <a:solidFill>
            <a:schemeClr val="accent6">
              <a:lumMod val="75000"/>
            </a:schemeClr>
          </a:solidFill>
        </p:spPr>
        <p:txBody>
          <a:bodyPr wrap="none" rtlCol="0">
            <a:spAutoFit/>
          </a:bodyPr>
          <a:lstStyle/>
          <a:p>
            <a:pPr defTabSz="914396"/>
            <a:r>
              <a:rPr lang="en-US" b="1" dirty="0">
                <a:solidFill>
                  <a:prstClr val="white"/>
                </a:solidFill>
                <a:latin typeface="Calibri" panose="020F0502020204030204"/>
              </a:rPr>
              <a:t>Answers</a:t>
            </a:r>
          </a:p>
        </p:txBody>
      </p:sp>
      <p:sp>
        <p:nvSpPr>
          <p:cNvPr id="31" name="Rectangle 30">
            <a:extLst>
              <a:ext uri="{FF2B5EF4-FFF2-40B4-BE49-F238E27FC236}">
                <a16:creationId xmlns:a16="http://schemas.microsoft.com/office/drawing/2014/main" id="{C131E727-9178-CF40-B3DC-CE13D4A33C95}"/>
              </a:ext>
            </a:extLst>
          </p:cNvPr>
          <p:cNvSpPr/>
          <p:nvPr/>
        </p:nvSpPr>
        <p:spPr>
          <a:xfrm>
            <a:off x="8629910" y="3084361"/>
            <a:ext cx="1782146" cy="5415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96"/>
            <a:r>
              <a:rPr lang="en-US" dirty="0">
                <a:solidFill>
                  <a:prstClr val="white"/>
                </a:solidFill>
                <a:latin typeface="Calibri" panose="020F0502020204030204"/>
              </a:rPr>
              <a:t>Rules</a:t>
            </a:r>
            <a:br>
              <a:rPr lang="en-US" dirty="0">
                <a:solidFill>
                  <a:prstClr val="white"/>
                </a:solidFill>
                <a:latin typeface="Calibri" panose="020F0502020204030204"/>
              </a:rPr>
            </a:br>
            <a:r>
              <a:rPr lang="en-US" dirty="0">
                <a:solidFill>
                  <a:prstClr val="white"/>
                </a:solidFill>
                <a:latin typeface="Calibri" panose="020F0502020204030204"/>
              </a:rPr>
              <a:t>(10M weights)</a:t>
            </a:r>
          </a:p>
        </p:txBody>
      </p:sp>
      <p:grpSp>
        <p:nvGrpSpPr>
          <p:cNvPr id="66" name="Group 65">
            <a:extLst>
              <a:ext uri="{FF2B5EF4-FFF2-40B4-BE49-F238E27FC236}">
                <a16:creationId xmlns:a16="http://schemas.microsoft.com/office/drawing/2014/main" id="{18BB9C4F-FF47-1841-86D9-872341AE9E6A}"/>
              </a:ext>
            </a:extLst>
          </p:cNvPr>
          <p:cNvGrpSpPr/>
          <p:nvPr/>
        </p:nvGrpSpPr>
        <p:grpSpPr>
          <a:xfrm>
            <a:off x="6089446" y="4786133"/>
            <a:ext cx="1782146" cy="1541124"/>
            <a:chOff x="6088872" y="4409008"/>
            <a:chExt cx="1782146" cy="1541124"/>
          </a:xfrm>
        </p:grpSpPr>
        <p:sp>
          <p:nvSpPr>
            <p:cNvPr id="56" name="Rectangle 55">
              <a:extLst>
                <a:ext uri="{FF2B5EF4-FFF2-40B4-BE49-F238E27FC236}">
                  <a16:creationId xmlns:a16="http://schemas.microsoft.com/office/drawing/2014/main" id="{78BB84A8-4FB1-9B48-87B4-93FA1936B842}"/>
                </a:ext>
              </a:extLst>
            </p:cNvPr>
            <p:cNvSpPr/>
            <p:nvPr/>
          </p:nvSpPr>
          <p:spPr>
            <a:xfrm>
              <a:off x="6088872" y="4409008"/>
              <a:ext cx="1782146" cy="1541124"/>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96"/>
              <a:endParaRPr lang="en-US">
                <a:solidFill>
                  <a:prstClr val="white"/>
                </a:solidFill>
                <a:latin typeface="Calibri" panose="020F0502020204030204"/>
              </a:endParaRPr>
            </a:p>
          </p:txBody>
        </p:sp>
        <p:grpSp>
          <p:nvGrpSpPr>
            <p:cNvPr id="32" name="Group 242">
              <a:extLst>
                <a:ext uri="{FF2B5EF4-FFF2-40B4-BE49-F238E27FC236}">
                  <a16:creationId xmlns:a16="http://schemas.microsoft.com/office/drawing/2014/main" id="{682D1497-78C6-B942-91A5-8D2175188AC1}"/>
                </a:ext>
              </a:extLst>
            </p:cNvPr>
            <p:cNvGrpSpPr/>
            <p:nvPr/>
          </p:nvGrpSpPr>
          <p:grpSpPr>
            <a:xfrm>
              <a:off x="6243491" y="4553092"/>
              <a:ext cx="1472908" cy="1212105"/>
              <a:chOff x="3505200" y="4267200"/>
              <a:chExt cx="1676400" cy="1600200"/>
            </a:xfrm>
          </p:grpSpPr>
          <p:sp>
            <p:nvSpPr>
              <p:cNvPr id="33" name="Oval 32">
                <a:extLst>
                  <a:ext uri="{FF2B5EF4-FFF2-40B4-BE49-F238E27FC236}">
                    <a16:creationId xmlns:a16="http://schemas.microsoft.com/office/drawing/2014/main" id="{5B3DA2CF-6337-C24E-9AD4-91884B517B63}"/>
                  </a:ext>
                </a:extLst>
              </p:cNvPr>
              <p:cNvSpPr/>
              <p:nvPr/>
            </p:nvSpPr>
            <p:spPr bwMode="auto">
              <a:xfrm>
                <a:off x="4191000" y="42672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2087" b="1">
                  <a:solidFill>
                    <a:prstClr val="black"/>
                  </a:solidFill>
                  <a:latin typeface="Arial Narrow" charset="0"/>
                </a:endParaRPr>
              </a:p>
            </p:txBody>
          </p:sp>
          <p:sp>
            <p:nvSpPr>
              <p:cNvPr id="34" name="Oval 33">
                <a:extLst>
                  <a:ext uri="{FF2B5EF4-FFF2-40B4-BE49-F238E27FC236}">
                    <a16:creationId xmlns:a16="http://schemas.microsoft.com/office/drawing/2014/main" id="{036787F1-8B10-264C-83A4-3C9DE821814A}"/>
                  </a:ext>
                </a:extLst>
              </p:cNvPr>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2087" b="1">
                  <a:solidFill>
                    <a:prstClr val="black"/>
                  </a:solidFill>
                  <a:latin typeface="Arial Narrow" charset="0"/>
                </a:endParaRPr>
              </a:p>
            </p:txBody>
          </p:sp>
          <p:sp>
            <p:nvSpPr>
              <p:cNvPr id="35" name="Oval 34">
                <a:extLst>
                  <a:ext uri="{FF2B5EF4-FFF2-40B4-BE49-F238E27FC236}">
                    <a16:creationId xmlns:a16="http://schemas.microsoft.com/office/drawing/2014/main" id="{1B71D8F9-AB6B-F74D-8AAB-A1F9A4FD2F4D}"/>
                  </a:ext>
                </a:extLst>
              </p:cNvPr>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2087" b="1">
                  <a:solidFill>
                    <a:prstClr val="black"/>
                  </a:solidFill>
                  <a:latin typeface="Arial Narrow" charset="0"/>
                </a:endParaRPr>
              </a:p>
            </p:txBody>
          </p:sp>
          <p:sp>
            <p:nvSpPr>
              <p:cNvPr id="36" name="Oval 35">
                <a:extLst>
                  <a:ext uri="{FF2B5EF4-FFF2-40B4-BE49-F238E27FC236}">
                    <a16:creationId xmlns:a16="http://schemas.microsoft.com/office/drawing/2014/main" id="{6879DF30-35CA-2A49-95C2-3F9C2548FEAD}"/>
                  </a:ext>
                </a:extLst>
              </p:cNvPr>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2087" b="1">
                  <a:solidFill>
                    <a:prstClr val="black"/>
                  </a:solidFill>
                  <a:latin typeface="Arial Narrow" charset="0"/>
                </a:endParaRPr>
              </a:p>
            </p:txBody>
          </p:sp>
          <p:sp>
            <p:nvSpPr>
              <p:cNvPr id="37" name="Oval 36">
                <a:extLst>
                  <a:ext uri="{FF2B5EF4-FFF2-40B4-BE49-F238E27FC236}">
                    <a16:creationId xmlns:a16="http://schemas.microsoft.com/office/drawing/2014/main" id="{7290BAC6-CC04-CC44-A498-8FB991807843}"/>
                  </a:ext>
                </a:extLst>
              </p:cNvPr>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2087" b="1">
                  <a:solidFill>
                    <a:prstClr val="black"/>
                  </a:solidFill>
                  <a:latin typeface="Arial Narrow" charset="0"/>
                </a:endParaRPr>
              </a:p>
            </p:txBody>
          </p:sp>
          <p:sp>
            <p:nvSpPr>
              <p:cNvPr id="38" name="Oval 37">
                <a:extLst>
                  <a:ext uri="{FF2B5EF4-FFF2-40B4-BE49-F238E27FC236}">
                    <a16:creationId xmlns:a16="http://schemas.microsoft.com/office/drawing/2014/main" id="{D9C1DF07-C223-4B40-972B-D6A0173D65BA}"/>
                  </a:ext>
                </a:extLst>
              </p:cNvPr>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2087" b="1">
                  <a:solidFill>
                    <a:prstClr val="black"/>
                  </a:solidFill>
                  <a:latin typeface="Arial Narrow" charset="0"/>
                </a:endParaRPr>
              </a:p>
            </p:txBody>
          </p:sp>
          <p:sp>
            <p:nvSpPr>
              <p:cNvPr id="39" name="Oval 38">
                <a:extLst>
                  <a:ext uri="{FF2B5EF4-FFF2-40B4-BE49-F238E27FC236}">
                    <a16:creationId xmlns:a16="http://schemas.microsoft.com/office/drawing/2014/main" id="{5C02EC33-0FDC-1345-BEFC-FDD7A21395AA}"/>
                  </a:ext>
                </a:extLst>
              </p:cNvPr>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2087" b="1">
                  <a:solidFill>
                    <a:prstClr val="black"/>
                  </a:solidFill>
                  <a:latin typeface="Arial Narrow" charset="0"/>
                </a:endParaRPr>
              </a:p>
            </p:txBody>
          </p:sp>
          <p:sp>
            <p:nvSpPr>
              <p:cNvPr id="40" name="Oval 39">
                <a:extLst>
                  <a:ext uri="{FF2B5EF4-FFF2-40B4-BE49-F238E27FC236}">
                    <a16:creationId xmlns:a16="http://schemas.microsoft.com/office/drawing/2014/main" id="{5D1BE071-C182-5244-A972-E5DC77B526E8}"/>
                  </a:ext>
                </a:extLst>
              </p:cNvPr>
              <p:cNvSpPr/>
              <p:nvPr/>
            </p:nvSpPr>
            <p:spPr bwMode="auto">
              <a:xfrm>
                <a:off x="3505200" y="45720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2087" b="1">
                  <a:solidFill>
                    <a:prstClr val="black"/>
                  </a:solidFill>
                  <a:latin typeface="Arial Narrow" charset="0"/>
                </a:endParaRPr>
              </a:p>
            </p:txBody>
          </p:sp>
          <p:sp>
            <p:nvSpPr>
              <p:cNvPr id="41" name="Oval 40">
                <a:extLst>
                  <a:ext uri="{FF2B5EF4-FFF2-40B4-BE49-F238E27FC236}">
                    <a16:creationId xmlns:a16="http://schemas.microsoft.com/office/drawing/2014/main" id="{8A45FF4A-49BA-2647-B656-E971B2D65FC6}"/>
                  </a:ext>
                </a:extLst>
              </p:cNvPr>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2087" b="1">
                  <a:solidFill>
                    <a:prstClr val="black"/>
                  </a:solidFill>
                  <a:latin typeface="Arial Narrow" charset="0"/>
                </a:endParaRPr>
              </a:p>
            </p:txBody>
          </p:sp>
          <p:cxnSp>
            <p:nvCxnSpPr>
              <p:cNvPr id="42" name="Straight Arrow Connector 41">
                <a:extLst>
                  <a:ext uri="{FF2B5EF4-FFF2-40B4-BE49-F238E27FC236}">
                    <a16:creationId xmlns:a16="http://schemas.microsoft.com/office/drawing/2014/main" id="{D4322963-50BD-D34B-AC40-34BD772EC306}"/>
                  </a:ext>
                </a:extLst>
              </p:cNvPr>
              <p:cNvCxnSpPr>
                <a:stCxn id="40" idx="7"/>
                <a:endCxn id="33" idx="2"/>
              </p:cNvCxnSpPr>
              <p:nvPr/>
            </p:nvCxnSpPr>
            <p:spPr>
              <a:xfrm flipV="1">
                <a:off x="3700322" y="4381500"/>
                <a:ext cx="490678" cy="2239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A60BEE8-BD4B-7B4A-8A5B-6A6E66289433}"/>
                  </a:ext>
                </a:extLst>
              </p:cNvPr>
              <p:cNvCxnSpPr>
                <a:stCxn id="33" idx="6"/>
                <a:endCxn id="36" idx="2"/>
              </p:cNvCxnSpPr>
              <p:nvPr/>
            </p:nvCxnSpPr>
            <p:spPr>
              <a:xfrm>
                <a:off x="4419600" y="4381500"/>
                <a:ext cx="304800" cy="2286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C15FBD1-AA37-1345-AEFB-2E28804F9E0D}"/>
                  </a:ext>
                </a:extLst>
              </p:cNvPr>
              <p:cNvCxnSpPr>
                <a:stCxn id="36" idx="3"/>
                <a:endCxn id="37" idx="0"/>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0D1EC65-A0E6-8441-A908-08FCB6136B89}"/>
                  </a:ext>
                </a:extLst>
              </p:cNvPr>
              <p:cNvCxnSpPr>
                <a:stCxn id="37" idx="5"/>
                <a:endCxn id="41" idx="1"/>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EE0E3EA-938A-6C45-A7E3-10CD08316D48}"/>
                  </a:ext>
                </a:extLst>
              </p:cNvPr>
              <p:cNvCxnSpPr>
                <a:stCxn id="41" idx="2"/>
                <a:endCxn id="39" idx="6"/>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A407DA4-3230-4246-8425-FB235272B20F}"/>
                  </a:ext>
                </a:extLst>
              </p:cNvPr>
              <p:cNvCxnSpPr>
                <a:endCxn id="35" idx="5"/>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7BEF746-2022-D74E-8C02-82102C77F009}"/>
                  </a:ext>
                </a:extLst>
              </p:cNvPr>
              <p:cNvCxnSpPr>
                <a:stCxn id="35" idx="1"/>
                <a:endCxn id="34" idx="5"/>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227A865-432A-2646-A349-EA0E223C570C}"/>
                  </a:ext>
                </a:extLst>
              </p:cNvPr>
              <p:cNvCxnSpPr>
                <a:stCxn id="34" idx="3"/>
                <a:endCxn id="38" idx="7"/>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F9753CAD-F453-844B-8914-86FAA95EBF75}"/>
                  </a:ext>
                </a:extLst>
              </p:cNvPr>
              <p:cNvCxnSpPr>
                <a:stCxn id="40" idx="4"/>
                <a:endCxn id="38" idx="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70C5531-5FF7-D54B-B804-FCC3BDD14B6D}"/>
                  </a:ext>
                </a:extLst>
              </p:cNvPr>
              <p:cNvCxnSpPr>
                <a:stCxn id="35" idx="7"/>
                <a:endCxn id="33" idx="4"/>
              </p:cNvCxnSpPr>
              <p:nvPr/>
            </p:nvCxnSpPr>
            <p:spPr>
              <a:xfrm flipH="1" flipV="1">
                <a:off x="4305300" y="4495800"/>
                <a:ext cx="80822" cy="643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4792C0B-3C6A-3E48-8F67-82B94A494523}"/>
                  </a:ext>
                </a:extLst>
              </p:cNvPr>
              <p:cNvCxnSpPr>
                <a:stCxn id="35" idx="3"/>
                <a:endCxn id="38" idx="6"/>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BEEBA854-0F2B-7948-8C8E-C38EA809F54C}"/>
                  </a:ext>
                </a:extLst>
              </p:cNvPr>
              <p:cNvSpPr/>
              <p:nvPr/>
            </p:nvSpPr>
            <p:spPr bwMode="auto">
              <a:xfrm>
                <a:off x="3962400" y="5638800"/>
                <a:ext cx="228600" cy="228600"/>
              </a:xfrm>
              <a:prstGeom prst="ellipse">
                <a:avLst/>
              </a:prstGeom>
              <a:solidFill>
                <a:srgbClr val="336699"/>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0" fontAlgn="base">
                  <a:spcBef>
                    <a:spcPct val="0"/>
                  </a:spcBef>
                  <a:spcAft>
                    <a:spcPct val="0"/>
                  </a:spcAft>
                </a:pPr>
                <a:endParaRPr lang="en-US" sz="2087" b="1">
                  <a:solidFill>
                    <a:prstClr val="black"/>
                  </a:solidFill>
                  <a:latin typeface="Arial Narrow" charset="0"/>
                </a:endParaRPr>
              </a:p>
            </p:txBody>
          </p:sp>
          <p:cxnSp>
            <p:nvCxnSpPr>
              <p:cNvPr id="54" name="Straight Arrow Connector 53">
                <a:extLst>
                  <a:ext uri="{FF2B5EF4-FFF2-40B4-BE49-F238E27FC236}">
                    <a16:creationId xmlns:a16="http://schemas.microsoft.com/office/drawing/2014/main" id="{F9466B44-EBC1-8E44-8F8C-D28BD70E2B93}"/>
                  </a:ext>
                </a:extLst>
              </p:cNvPr>
              <p:cNvCxnSpPr>
                <a:stCxn id="53" idx="7"/>
                <a:endCxn id="35" idx="4"/>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sp>
        <p:nvSpPr>
          <p:cNvPr id="55" name="TextBox 54">
            <a:extLst>
              <a:ext uri="{FF2B5EF4-FFF2-40B4-BE49-F238E27FC236}">
                <a16:creationId xmlns:a16="http://schemas.microsoft.com/office/drawing/2014/main" id="{5799CE29-55DD-6A4B-B0DC-25981F2D3B9E}"/>
              </a:ext>
            </a:extLst>
          </p:cNvPr>
          <p:cNvSpPr txBox="1"/>
          <p:nvPr/>
        </p:nvSpPr>
        <p:spPr>
          <a:xfrm>
            <a:off x="223018" y="1357841"/>
            <a:ext cx="1813189" cy="369332"/>
          </a:xfrm>
          <a:prstGeom prst="rect">
            <a:avLst/>
          </a:prstGeom>
          <a:noFill/>
        </p:spPr>
        <p:txBody>
          <a:bodyPr wrap="none" rtlCol="0">
            <a:spAutoFit/>
          </a:bodyPr>
          <a:lstStyle/>
          <a:p>
            <a:pPr defTabSz="914396"/>
            <a:r>
              <a:rPr lang="en-US" b="1" dirty="0">
                <a:solidFill>
                  <a:prstClr val="black"/>
                </a:solidFill>
                <a:latin typeface="Calibri" panose="020F0502020204030204"/>
              </a:rPr>
              <a:t>1) Procedural Era</a:t>
            </a:r>
          </a:p>
        </p:txBody>
      </p:sp>
      <p:sp>
        <p:nvSpPr>
          <p:cNvPr id="57" name="TextBox 56">
            <a:extLst>
              <a:ext uri="{FF2B5EF4-FFF2-40B4-BE49-F238E27FC236}">
                <a16:creationId xmlns:a16="http://schemas.microsoft.com/office/drawing/2014/main" id="{3D8E8AF2-47E7-8C49-A261-01E18F317D94}"/>
              </a:ext>
            </a:extLst>
          </p:cNvPr>
          <p:cNvSpPr txBox="1"/>
          <p:nvPr/>
        </p:nvSpPr>
        <p:spPr>
          <a:xfrm>
            <a:off x="126654" y="2863969"/>
            <a:ext cx="2486322" cy="369332"/>
          </a:xfrm>
          <a:prstGeom prst="rect">
            <a:avLst/>
          </a:prstGeom>
          <a:noFill/>
        </p:spPr>
        <p:txBody>
          <a:bodyPr wrap="none" rtlCol="0">
            <a:spAutoFit/>
          </a:bodyPr>
          <a:lstStyle/>
          <a:p>
            <a:pPr defTabSz="914396"/>
            <a:r>
              <a:rPr lang="en-US" b="1" dirty="0">
                <a:solidFill>
                  <a:prstClr val="black"/>
                </a:solidFill>
                <a:latin typeface="Calibri" panose="020F0502020204030204"/>
              </a:rPr>
              <a:t>2) Machine Learning Era</a:t>
            </a:r>
          </a:p>
        </p:txBody>
      </p:sp>
      <p:sp>
        <p:nvSpPr>
          <p:cNvPr id="58" name="TextBox 57">
            <a:extLst>
              <a:ext uri="{FF2B5EF4-FFF2-40B4-BE49-F238E27FC236}">
                <a16:creationId xmlns:a16="http://schemas.microsoft.com/office/drawing/2014/main" id="{6992F48A-36F2-AE4E-80E7-3D1675B103B6}"/>
              </a:ext>
            </a:extLst>
          </p:cNvPr>
          <p:cNvSpPr txBox="1"/>
          <p:nvPr/>
        </p:nvSpPr>
        <p:spPr>
          <a:xfrm>
            <a:off x="225180" y="4532400"/>
            <a:ext cx="1367169" cy="369332"/>
          </a:xfrm>
          <a:prstGeom prst="rect">
            <a:avLst/>
          </a:prstGeom>
          <a:noFill/>
        </p:spPr>
        <p:txBody>
          <a:bodyPr wrap="none" rtlCol="0">
            <a:spAutoFit/>
          </a:bodyPr>
          <a:lstStyle/>
          <a:p>
            <a:pPr defTabSz="914396"/>
            <a:r>
              <a:rPr lang="en-US" b="1" dirty="0">
                <a:solidFill>
                  <a:prstClr val="black"/>
                </a:solidFill>
                <a:latin typeface="Calibri" panose="020F0502020204030204"/>
              </a:rPr>
              <a:t>3) Graph Era</a:t>
            </a:r>
          </a:p>
        </p:txBody>
      </p:sp>
      <p:sp>
        <p:nvSpPr>
          <p:cNvPr id="59" name="TextBox 58">
            <a:extLst>
              <a:ext uri="{FF2B5EF4-FFF2-40B4-BE49-F238E27FC236}">
                <a16:creationId xmlns:a16="http://schemas.microsoft.com/office/drawing/2014/main" id="{51DA3704-3214-E146-B567-BFC31A7FD806}"/>
              </a:ext>
            </a:extLst>
          </p:cNvPr>
          <p:cNvSpPr txBox="1"/>
          <p:nvPr/>
        </p:nvSpPr>
        <p:spPr>
          <a:xfrm>
            <a:off x="2927281" y="4867547"/>
            <a:ext cx="620554" cy="369332"/>
          </a:xfrm>
          <a:prstGeom prst="rect">
            <a:avLst/>
          </a:prstGeom>
          <a:noFill/>
        </p:spPr>
        <p:txBody>
          <a:bodyPr wrap="none" rtlCol="0">
            <a:spAutoFit/>
          </a:bodyPr>
          <a:lstStyle/>
          <a:p>
            <a:pPr defTabSz="914396"/>
            <a:r>
              <a:rPr lang="en-US" dirty="0">
                <a:solidFill>
                  <a:prstClr val="black"/>
                </a:solidFill>
                <a:latin typeface="Calibri" panose="020F0502020204030204"/>
              </a:rPr>
              <a:t>Data</a:t>
            </a:r>
          </a:p>
        </p:txBody>
      </p:sp>
      <p:cxnSp>
        <p:nvCxnSpPr>
          <p:cNvPr id="60" name="Straight Arrow Connector 59">
            <a:extLst>
              <a:ext uri="{FF2B5EF4-FFF2-40B4-BE49-F238E27FC236}">
                <a16:creationId xmlns:a16="http://schemas.microsoft.com/office/drawing/2014/main" id="{94D102E3-FDD4-3B46-BAA4-5880EBF56C7A}"/>
              </a:ext>
            </a:extLst>
          </p:cNvPr>
          <p:cNvCxnSpPr/>
          <p:nvPr/>
        </p:nvCxnSpPr>
        <p:spPr>
          <a:xfrm flipV="1">
            <a:off x="5329980" y="5037776"/>
            <a:ext cx="758892" cy="971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BB0877B2-358B-684C-A8BA-71792B78246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85404" y="4876995"/>
            <a:ext cx="1763684" cy="359885"/>
          </a:xfrm>
          <a:prstGeom prst="rect">
            <a:avLst/>
          </a:prstGeom>
        </p:spPr>
      </p:pic>
      <p:cxnSp>
        <p:nvCxnSpPr>
          <p:cNvPr id="62" name="Straight Arrow Connector 61">
            <a:extLst>
              <a:ext uri="{FF2B5EF4-FFF2-40B4-BE49-F238E27FC236}">
                <a16:creationId xmlns:a16="http://schemas.microsoft.com/office/drawing/2014/main" id="{4DDC70FB-765C-AF4B-9837-19EAC323A326}"/>
              </a:ext>
            </a:extLst>
          </p:cNvPr>
          <p:cNvCxnSpPr>
            <a:cxnSpLocks/>
          </p:cNvCxnSpPr>
          <p:nvPr/>
        </p:nvCxnSpPr>
        <p:spPr>
          <a:xfrm>
            <a:off x="7888409" y="5544657"/>
            <a:ext cx="7588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378CBE09-C03C-F94F-8BD3-973E638ABCAB}"/>
              </a:ext>
            </a:extLst>
          </p:cNvPr>
          <p:cNvCxnSpPr>
            <a:cxnSpLocks/>
          </p:cNvCxnSpPr>
          <p:nvPr/>
        </p:nvCxnSpPr>
        <p:spPr>
          <a:xfrm>
            <a:off x="7866209" y="6055743"/>
            <a:ext cx="7588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2123AE6E-D812-0E47-A318-1C23DE79A2D6}"/>
              </a:ext>
            </a:extLst>
          </p:cNvPr>
          <p:cNvSpPr txBox="1"/>
          <p:nvPr/>
        </p:nvSpPr>
        <p:spPr>
          <a:xfrm>
            <a:off x="8648543" y="5372029"/>
            <a:ext cx="993221" cy="369332"/>
          </a:xfrm>
          <a:prstGeom prst="rect">
            <a:avLst/>
          </a:prstGeom>
          <a:solidFill>
            <a:schemeClr val="accent6">
              <a:lumMod val="75000"/>
            </a:schemeClr>
          </a:solidFill>
        </p:spPr>
        <p:txBody>
          <a:bodyPr wrap="none" rtlCol="0">
            <a:spAutoFit/>
          </a:bodyPr>
          <a:lstStyle/>
          <a:p>
            <a:pPr defTabSz="914396"/>
            <a:r>
              <a:rPr lang="en-US" b="1" dirty="0">
                <a:solidFill>
                  <a:prstClr val="white"/>
                </a:solidFill>
                <a:latin typeface="Calibri" panose="020F0502020204030204"/>
              </a:rPr>
              <a:t>Answers</a:t>
            </a:r>
          </a:p>
        </p:txBody>
      </p:sp>
      <p:sp>
        <p:nvSpPr>
          <p:cNvPr id="65" name="TextBox 64">
            <a:extLst>
              <a:ext uri="{FF2B5EF4-FFF2-40B4-BE49-F238E27FC236}">
                <a16:creationId xmlns:a16="http://schemas.microsoft.com/office/drawing/2014/main" id="{A3A1BBB2-D5B7-F541-85DB-8744DE464F84}"/>
              </a:ext>
            </a:extLst>
          </p:cNvPr>
          <p:cNvSpPr txBox="1"/>
          <p:nvPr/>
        </p:nvSpPr>
        <p:spPr>
          <a:xfrm>
            <a:off x="8599351" y="5889202"/>
            <a:ext cx="1996059" cy="369332"/>
          </a:xfrm>
          <a:prstGeom prst="rect">
            <a:avLst/>
          </a:prstGeom>
          <a:noFill/>
        </p:spPr>
        <p:txBody>
          <a:bodyPr wrap="none" rtlCol="0">
            <a:spAutoFit/>
          </a:bodyPr>
          <a:lstStyle/>
          <a:p>
            <a:pPr defTabSz="914396"/>
            <a:r>
              <a:rPr lang="en-US" dirty="0">
                <a:solidFill>
                  <a:prstClr val="black"/>
                </a:solidFill>
                <a:latin typeface="Calibri" panose="020F0502020204030204"/>
              </a:rPr>
              <a:t>Explanations (Why)</a:t>
            </a:r>
          </a:p>
        </p:txBody>
      </p:sp>
      <p:cxnSp>
        <p:nvCxnSpPr>
          <p:cNvPr id="67" name="Straight Arrow Connector 66">
            <a:extLst>
              <a:ext uri="{FF2B5EF4-FFF2-40B4-BE49-F238E27FC236}">
                <a16:creationId xmlns:a16="http://schemas.microsoft.com/office/drawing/2014/main" id="{DCEE6F73-5A1B-7F4D-A057-719D1C1FF353}"/>
              </a:ext>
            </a:extLst>
          </p:cNvPr>
          <p:cNvCxnSpPr>
            <a:cxnSpLocks/>
          </p:cNvCxnSpPr>
          <p:nvPr/>
        </p:nvCxnSpPr>
        <p:spPr>
          <a:xfrm>
            <a:off x="7888409" y="5078414"/>
            <a:ext cx="7588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94C551B8-9EB6-1342-8D67-F8F53F921644}"/>
              </a:ext>
            </a:extLst>
          </p:cNvPr>
          <p:cNvSpPr txBox="1"/>
          <p:nvPr/>
        </p:nvSpPr>
        <p:spPr>
          <a:xfrm>
            <a:off x="8664119" y="4867547"/>
            <a:ext cx="1243610" cy="369332"/>
          </a:xfrm>
          <a:prstGeom prst="rect">
            <a:avLst/>
          </a:prstGeom>
          <a:solidFill>
            <a:schemeClr val="accent6">
              <a:lumMod val="75000"/>
            </a:schemeClr>
          </a:solidFill>
        </p:spPr>
        <p:txBody>
          <a:bodyPr wrap="none" rtlCol="0">
            <a:spAutoFit/>
          </a:bodyPr>
          <a:lstStyle/>
          <a:p>
            <a:pPr defTabSz="914396"/>
            <a:r>
              <a:rPr lang="en-US" b="1" dirty="0">
                <a:solidFill>
                  <a:prstClr val="white"/>
                </a:solidFill>
                <a:latin typeface="Calibri" panose="020F0502020204030204"/>
              </a:rPr>
              <a:t>Knowledge</a:t>
            </a:r>
          </a:p>
        </p:txBody>
      </p:sp>
      <p:sp>
        <p:nvSpPr>
          <p:cNvPr id="69" name="Rectangle 68">
            <a:extLst>
              <a:ext uri="{FF2B5EF4-FFF2-40B4-BE49-F238E27FC236}">
                <a16:creationId xmlns:a16="http://schemas.microsoft.com/office/drawing/2014/main" id="{65ADD647-B2C6-604D-B3E0-276398AC5263}"/>
              </a:ext>
            </a:extLst>
          </p:cNvPr>
          <p:cNvSpPr/>
          <p:nvPr/>
        </p:nvSpPr>
        <p:spPr>
          <a:xfrm>
            <a:off x="4253284" y="5599721"/>
            <a:ext cx="1107646" cy="58762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96"/>
            <a:r>
              <a:rPr lang="en-US" dirty="0">
                <a:solidFill>
                  <a:prstClr val="white"/>
                </a:solidFill>
                <a:latin typeface="Calibri" panose="020F0502020204030204"/>
              </a:rPr>
              <a:t>Machine</a:t>
            </a:r>
          </a:p>
          <a:p>
            <a:pPr algn="ctr" defTabSz="914396"/>
            <a:r>
              <a:rPr lang="en-US" dirty="0">
                <a:solidFill>
                  <a:prstClr val="white"/>
                </a:solidFill>
                <a:latin typeface="Calibri" panose="020F0502020204030204"/>
              </a:rPr>
              <a:t>Learning</a:t>
            </a:r>
          </a:p>
        </p:txBody>
      </p:sp>
      <p:cxnSp>
        <p:nvCxnSpPr>
          <p:cNvPr id="70" name="Straight Arrow Connector 69">
            <a:extLst>
              <a:ext uri="{FF2B5EF4-FFF2-40B4-BE49-F238E27FC236}">
                <a16:creationId xmlns:a16="http://schemas.microsoft.com/office/drawing/2014/main" id="{4A3A98E6-C693-0C47-A468-53AD67F6419E}"/>
              </a:ext>
            </a:extLst>
          </p:cNvPr>
          <p:cNvCxnSpPr>
            <a:cxnSpLocks/>
          </p:cNvCxnSpPr>
          <p:nvPr/>
        </p:nvCxnSpPr>
        <p:spPr>
          <a:xfrm>
            <a:off x="5343355" y="6001681"/>
            <a:ext cx="73616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7AA34428-371E-2B44-920B-17C722E5C823}"/>
              </a:ext>
            </a:extLst>
          </p:cNvPr>
          <p:cNvCxnSpPr>
            <a:cxnSpLocks/>
          </p:cNvCxnSpPr>
          <p:nvPr/>
        </p:nvCxnSpPr>
        <p:spPr>
          <a:xfrm flipH="1">
            <a:off x="5360930" y="5763647"/>
            <a:ext cx="706482"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6F5CD79-BEC7-0647-A130-7C48E7DC85AC}"/>
              </a:ext>
            </a:extLst>
          </p:cNvPr>
          <p:cNvCxnSpPr/>
          <p:nvPr/>
        </p:nvCxnSpPr>
        <p:spPr>
          <a:xfrm>
            <a:off x="225179" y="2722652"/>
            <a:ext cx="116003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17FFC17-B42E-0040-9DC5-460EABAB508D}"/>
              </a:ext>
            </a:extLst>
          </p:cNvPr>
          <p:cNvCxnSpPr/>
          <p:nvPr/>
        </p:nvCxnSpPr>
        <p:spPr>
          <a:xfrm>
            <a:off x="225179" y="4426449"/>
            <a:ext cx="11600376" cy="0"/>
          </a:xfrm>
          <a:prstGeom prst="line">
            <a:avLst/>
          </a:prstGeom>
        </p:spPr>
        <p:style>
          <a:lnRef idx="1">
            <a:schemeClr val="accent1"/>
          </a:lnRef>
          <a:fillRef idx="0">
            <a:schemeClr val="accent1"/>
          </a:fillRef>
          <a:effectRef idx="0">
            <a:schemeClr val="accent1"/>
          </a:effectRef>
          <a:fontRef idx="minor">
            <a:schemeClr val="tx1"/>
          </a:fontRef>
        </p:style>
      </p:cxnSp>
      <p:sp>
        <p:nvSpPr>
          <p:cNvPr id="80" name="Slide Number Placeholder 79">
            <a:extLst>
              <a:ext uri="{FF2B5EF4-FFF2-40B4-BE49-F238E27FC236}">
                <a16:creationId xmlns:a16="http://schemas.microsoft.com/office/drawing/2014/main" id="{711FEABA-F391-C84A-B0AF-D27F60919ADD}"/>
              </a:ext>
            </a:extLst>
          </p:cNvPr>
          <p:cNvSpPr>
            <a:spLocks noGrp="1"/>
          </p:cNvSpPr>
          <p:nvPr>
            <p:ph type="sldNum" sz="quarter" idx="12"/>
          </p:nvPr>
        </p:nvSpPr>
        <p:spPr/>
        <p:txBody>
          <a:bodyPr/>
          <a:lstStyle/>
          <a:p>
            <a:pPr defTabSz="914396"/>
            <a:fld id="{89680184-36F0-7340-B2B6-917CC4ADF00C}" type="slidenum">
              <a:rPr lang="en-US">
                <a:solidFill>
                  <a:prstClr val="black">
                    <a:tint val="75000"/>
                  </a:prstClr>
                </a:solidFill>
                <a:latin typeface="Calibri" panose="020F0502020204030204"/>
              </a:rPr>
              <a:pPr defTabSz="914396"/>
              <a:t>19</a:t>
            </a:fld>
            <a:endParaRPr lang="en-US" dirty="0">
              <a:solidFill>
                <a:prstClr val="black">
                  <a:tint val="75000"/>
                </a:prstClr>
              </a:solidFill>
              <a:latin typeface="Calibri" panose="020F0502020204030204"/>
            </a:endParaRPr>
          </a:p>
        </p:txBody>
      </p:sp>
      <p:cxnSp>
        <p:nvCxnSpPr>
          <p:cNvPr id="81" name="Straight Arrow Connector 80">
            <a:extLst>
              <a:ext uri="{FF2B5EF4-FFF2-40B4-BE49-F238E27FC236}">
                <a16:creationId xmlns:a16="http://schemas.microsoft.com/office/drawing/2014/main" id="{C93F89ED-29EF-A842-9D0A-568CF7472F68}"/>
              </a:ext>
            </a:extLst>
          </p:cNvPr>
          <p:cNvCxnSpPr>
            <a:cxnSpLocks/>
            <a:endCxn id="69" idx="0"/>
          </p:cNvCxnSpPr>
          <p:nvPr/>
        </p:nvCxnSpPr>
        <p:spPr>
          <a:xfrm>
            <a:off x="4807106" y="5276533"/>
            <a:ext cx="0" cy="32318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6752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1596D-20E2-994D-897A-933AFC6C2CE8}"/>
              </a:ext>
            </a:extLst>
          </p:cNvPr>
          <p:cNvSpPr>
            <a:spLocks noGrp="1"/>
          </p:cNvSpPr>
          <p:nvPr>
            <p:ph type="title"/>
          </p:nvPr>
        </p:nvSpPr>
        <p:spPr>
          <a:xfrm>
            <a:off x="493983" y="357755"/>
            <a:ext cx="11288111" cy="769992"/>
          </a:xfrm>
        </p:spPr>
        <p:txBody>
          <a:bodyPr/>
          <a:lstStyle/>
          <a:p>
            <a:r>
              <a:rPr lang="en-US" dirty="0"/>
              <a:t>Concrete Business Challenges</a:t>
            </a:r>
          </a:p>
        </p:txBody>
      </p:sp>
      <p:sp>
        <p:nvSpPr>
          <p:cNvPr id="3" name="Content Placeholder 2">
            <a:extLst>
              <a:ext uri="{FF2B5EF4-FFF2-40B4-BE49-F238E27FC236}">
                <a16:creationId xmlns:a16="http://schemas.microsoft.com/office/drawing/2014/main" id="{282401E7-567A-7245-9A23-DDDD88DF4057}"/>
              </a:ext>
            </a:extLst>
          </p:cNvPr>
          <p:cNvSpPr>
            <a:spLocks noGrp="1"/>
          </p:cNvSpPr>
          <p:nvPr>
            <p:ph idx="1"/>
          </p:nvPr>
        </p:nvSpPr>
        <p:spPr/>
        <p:txBody>
          <a:bodyPr>
            <a:normAutofit fontScale="92500" lnSpcReduction="10000"/>
          </a:bodyPr>
          <a:lstStyle/>
          <a:p>
            <a:pPr marL="514350" indent="-514350">
              <a:buFont typeface="+mj-lt"/>
              <a:buAutoNum type="arabicPeriod"/>
            </a:pPr>
            <a:r>
              <a:rPr lang="en-US" dirty="0"/>
              <a:t>How do we migrate the 300M phone calls per year to advocates in a call centers to use </a:t>
            </a:r>
            <a:r>
              <a:rPr lang="en-US" b="1" dirty="0"/>
              <a:t>chatbots </a:t>
            </a:r>
            <a:r>
              <a:rPr lang="en-US" dirty="0"/>
              <a:t>to answer question?</a:t>
            </a:r>
          </a:p>
          <a:p>
            <a:pPr marL="514350" indent="-514350">
              <a:buFont typeface="+mj-lt"/>
              <a:buAutoNum type="arabicPeriod"/>
            </a:pPr>
            <a:r>
              <a:rPr lang="en-US" dirty="0"/>
              <a:t>How do we integrate reports of all recent member </a:t>
            </a:r>
            <a:r>
              <a:rPr lang="en-US" b="1" dirty="0"/>
              <a:t>touchpoints</a:t>
            </a:r>
            <a:r>
              <a:rPr lang="en-US" dirty="0"/>
              <a:t> to a advocate screen and create a recommended next-best action?</a:t>
            </a:r>
          </a:p>
          <a:p>
            <a:pPr marL="514350" indent="-514350">
              <a:buFont typeface="+mj-lt"/>
              <a:buAutoNum type="arabicPeriod"/>
            </a:pPr>
            <a:r>
              <a:rPr lang="en-US" dirty="0"/>
              <a:t>How do we develop of real-time </a:t>
            </a:r>
            <a:r>
              <a:rPr lang="en-US" b="1" dirty="0"/>
              <a:t>clinical decision support </a:t>
            </a:r>
            <a:r>
              <a:rPr lang="en-US" dirty="0"/>
              <a:t>(CDS) rules into point-of-care systems?</a:t>
            </a:r>
          </a:p>
          <a:p>
            <a:pPr marL="514350" indent="-514350">
              <a:buFont typeface="+mj-lt"/>
              <a:buAutoNum type="arabicPeriod"/>
            </a:pPr>
            <a:r>
              <a:rPr lang="en-US" dirty="0"/>
              <a:t>How can we do analysis of the UHC/Optum </a:t>
            </a:r>
            <a:r>
              <a:rPr lang="en-US" b="1" dirty="0"/>
              <a:t>social graph </a:t>
            </a:r>
            <a:r>
              <a:rPr lang="en-US" dirty="0"/>
              <a:t>to optimize staff placement, find innovators and increase collaboration?</a:t>
            </a:r>
          </a:p>
          <a:p>
            <a:pPr marL="514350" indent="-514350">
              <a:buFont typeface="+mj-lt"/>
              <a:buAutoNum type="arabicPeriod"/>
            </a:pPr>
            <a:r>
              <a:rPr lang="en-US" b="1" dirty="0"/>
              <a:t>How can we decommission</a:t>
            </a:r>
            <a:r>
              <a:rPr lang="en-US" dirty="0"/>
              <a:t> expensive Netezza and similar hardware using lower-cost systems that are designed to handle complex queries</a:t>
            </a:r>
          </a:p>
          <a:p>
            <a:pPr marL="514350" indent="-514350">
              <a:buFont typeface="+mj-lt"/>
              <a:buAutoNum type="arabicPeriod"/>
            </a:pPr>
            <a:r>
              <a:rPr lang="en-US" dirty="0"/>
              <a:t>How do we integrate </a:t>
            </a:r>
            <a:r>
              <a:rPr lang="en-US" b="1" dirty="0"/>
              <a:t>internet of things </a:t>
            </a:r>
            <a:r>
              <a:rPr lang="en-US" dirty="0"/>
              <a:t>(IoT) and </a:t>
            </a:r>
            <a:r>
              <a:rPr lang="en-US" b="1" dirty="0"/>
              <a:t>genomics</a:t>
            </a:r>
            <a:r>
              <a:rPr lang="en-US" dirty="0"/>
              <a:t> data into the individual patient record?</a:t>
            </a:r>
          </a:p>
          <a:p>
            <a:pPr marL="514350" indent="-514350">
              <a:buFont typeface="+mj-lt"/>
              <a:buAutoNum type="arabicPeriod"/>
            </a:pPr>
            <a:endParaRPr lang="en-US" dirty="0"/>
          </a:p>
        </p:txBody>
      </p:sp>
    </p:spTree>
    <p:extLst>
      <p:ext uri="{BB962C8B-B14F-4D97-AF65-F5344CB8AC3E}">
        <p14:creationId xmlns:p14="http://schemas.microsoft.com/office/powerpoint/2010/main" val="21852615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924F6FC-1B85-7744-A63F-3755E32403A6}"/>
              </a:ext>
            </a:extLst>
          </p:cNvPr>
          <p:cNvSpPr>
            <a:spLocks noGrp="1"/>
          </p:cNvSpPr>
          <p:nvPr>
            <p:ph type="title"/>
          </p:nvPr>
        </p:nvSpPr>
        <p:spPr/>
        <p:txBody>
          <a:bodyPr>
            <a:normAutofit fontScale="90000"/>
          </a:bodyPr>
          <a:lstStyle/>
          <a:p>
            <a:r>
              <a:rPr lang="en-US" dirty="0"/>
              <a:t>Healthcare System Graph</a:t>
            </a:r>
          </a:p>
        </p:txBody>
      </p:sp>
      <p:sp>
        <p:nvSpPr>
          <p:cNvPr id="6" name="Slide Number Placeholder 5">
            <a:extLst>
              <a:ext uri="{FF2B5EF4-FFF2-40B4-BE49-F238E27FC236}">
                <a16:creationId xmlns:a16="http://schemas.microsoft.com/office/drawing/2014/main" id="{5691EF31-D3EC-5D42-87AD-F76615774050}"/>
              </a:ext>
            </a:extLst>
          </p:cNvPr>
          <p:cNvSpPr>
            <a:spLocks noGrp="1"/>
          </p:cNvSpPr>
          <p:nvPr>
            <p:ph type="sldNum" sz="quarter" idx="12"/>
          </p:nvPr>
        </p:nvSpPr>
        <p:spPr/>
        <p:txBody>
          <a:bodyPr/>
          <a:lstStyle/>
          <a:p>
            <a:fld id="{3310D8EA-3107-4873-B9AB-DD7D3E79053A}" type="slidenum">
              <a:rPr lang="en-US" smtClean="0"/>
              <a:t>20</a:t>
            </a:fld>
            <a:endParaRPr lang="en-US"/>
          </a:p>
        </p:txBody>
      </p:sp>
      <p:sp>
        <p:nvSpPr>
          <p:cNvPr id="5" name="Footer Placeholder 4">
            <a:extLst>
              <a:ext uri="{FF2B5EF4-FFF2-40B4-BE49-F238E27FC236}">
                <a16:creationId xmlns:a16="http://schemas.microsoft.com/office/drawing/2014/main" id="{4484B533-BC9B-A94E-8C37-5BF0ADB8F8E3}"/>
              </a:ext>
            </a:extLst>
          </p:cNvPr>
          <p:cNvSpPr>
            <a:spLocks noGrp="1"/>
          </p:cNvSpPr>
          <p:nvPr>
            <p:ph type="ftr" sz="quarter" idx="4294967295"/>
          </p:nvPr>
        </p:nvSpPr>
        <p:spPr>
          <a:xfrm>
            <a:off x="6268100" y="6486742"/>
            <a:ext cx="5923900" cy="365847"/>
          </a:xfrm>
        </p:spPr>
        <p:txBody>
          <a:bodyPr/>
          <a:lstStyle/>
          <a:p>
            <a:r>
              <a:rPr lang="en-US"/>
              <a:t>Confidential property of Optum. Do not distribute or reproduce without express permission from Optum.</a:t>
            </a:r>
          </a:p>
        </p:txBody>
      </p:sp>
      <p:pic>
        <p:nvPicPr>
          <p:cNvPr id="11" name="Picture 10">
            <a:extLst>
              <a:ext uri="{FF2B5EF4-FFF2-40B4-BE49-F238E27FC236}">
                <a16:creationId xmlns:a16="http://schemas.microsoft.com/office/drawing/2014/main" id="{475136FA-1101-EA47-8B1C-411A19437119}"/>
              </a:ext>
            </a:extLst>
          </p:cNvPr>
          <p:cNvPicPr>
            <a:picLocks noChangeAspect="1"/>
          </p:cNvPicPr>
          <p:nvPr/>
        </p:nvPicPr>
        <p:blipFill>
          <a:blip r:embed="rId3"/>
          <a:stretch>
            <a:fillRect/>
          </a:stretch>
        </p:blipFill>
        <p:spPr>
          <a:xfrm>
            <a:off x="1692852" y="1243287"/>
            <a:ext cx="8598477" cy="5074227"/>
          </a:xfrm>
          <a:prstGeom prst="rect">
            <a:avLst/>
          </a:prstGeom>
        </p:spPr>
      </p:pic>
    </p:spTree>
    <p:extLst>
      <p:ext uri="{BB962C8B-B14F-4D97-AF65-F5344CB8AC3E}">
        <p14:creationId xmlns:p14="http://schemas.microsoft.com/office/powerpoint/2010/main" val="997310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5" name="Straight Connector 134"/>
          <p:cNvCxnSpPr>
            <a:stCxn id="2" idx="1"/>
            <a:endCxn id="134" idx="5"/>
          </p:cNvCxnSpPr>
          <p:nvPr/>
        </p:nvCxnSpPr>
        <p:spPr>
          <a:xfrm flipH="1" flipV="1">
            <a:off x="4759026" y="3854278"/>
            <a:ext cx="312694" cy="13737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2" idx="3"/>
            <a:endCxn id="103" idx="7"/>
          </p:cNvCxnSpPr>
          <p:nvPr/>
        </p:nvCxnSpPr>
        <p:spPr>
          <a:xfrm flipH="1">
            <a:off x="4588042" y="4772401"/>
            <a:ext cx="483678" cy="25162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a:stCxn id="2" idx="7"/>
            <a:endCxn id="184" idx="3"/>
          </p:cNvCxnSpPr>
          <p:nvPr/>
        </p:nvCxnSpPr>
        <p:spPr>
          <a:xfrm flipV="1">
            <a:off x="6665054" y="3777048"/>
            <a:ext cx="423182" cy="21460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p:cNvCxnSpPr>
            <a:stCxn id="2" idx="5"/>
            <a:endCxn id="185" idx="1"/>
          </p:cNvCxnSpPr>
          <p:nvPr/>
        </p:nvCxnSpPr>
        <p:spPr>
          <a:xfrm>
            <a:off x="6665053" y="4772402"/>
            <a:ext cx="468263" cy="30634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p:cNvCxnSpPr>
            <a:stCxn id="2" idx="0"/>
            <a:endCxn id="464" idx="4"/>
          </p:cNvCxnSpPr>
          <p:nvPr/>
        </p:nvCxnSpPr>
        <p:spPr>
          <a:xfrm flipH="1" flipV="1">
            <a:off x="5868387" y="3109701"/>
            <a:ext cx="1" cy="7202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a:xfrm>
            <a:off x="413179" y="219322"/>
            <a:ext cx="9987726" cy="740960"/>
          </a:xfrm>
        </p:spPr>
        <p:txBody>
          <a:bodyPr>
            <a:noAutofit/>
          </a:bodyPr>
          <a:lstStyle/>
          <a:p>
            <a:r>
              <a:rPr lang="en-US" sz="3200" b="0" i="1" dirty="0"/>
              <a:t>“We just had a new baby.  What are my benefits?”</a:t>
            </a:r>
          </a:p>
        </p:txBody>
      </p:sp>
      <p:sp>
        <p:nvSpPr>
          <p:cNvPr id="49" name="Slide Number Placeholder 2"/>
          <p:cNvSpPr>
            <a:spLocks noGrp="1"/>
          </p:cNvSpPr>
          <p:nvPr>
            <p:ph type="sldNum" sz="quarter" idx="12"/>
          </p:nvPr>
        </p:nvSpPr>
        <p:spPr/>
        <p:txBody>
          <a:bodyPr/>
          <a:lstStyle/>
          <a:p>
            <a:pPr algn="r"/>
            <a:fld id="{F18F5FCC-583C-47C6-9953-2F6AD74D46AE}" type="slidenum">
              <a:rPr lang="en-US" smtClean="0"/>
              <a:pPr algn="r"/>
              <a:t>21</a:t>
            </a:fld>
            <a:endParaRPr lang="en-US" dirty="0"/>
          </a:p>
        </p:txBody>
      </p:sp>
      <p:sp>
        <p:nvSpPr>
          <p:cNvPr id="7" name="Content Placeholder 2"/>
          <p:cNvSpPr txBox="1">
            <a:spLocks/>
          </p:cNvSpPr>
          <p:nvPr/>
        </p:nvSpPr>
        <p:spPr bwMode="auto">
          <a:xfrm>
            <a:off x="1076427" y="1134642"/>
            <a:ext cx="10368011" cy="533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228600" indent="-228600" algn="l" rtl="0" eaLnBrk="0" fontAlgn="base" hangingPunct="0">
              <a:spcBef>
                <a:spcPct val="0"/>
              </a:spcBef>
              <a:spcAft>
                <a:spcPts val="600"/>
              </a:spcAft>
              <a:buClr>
                <a:schemeClr val="accent1"/>
              </a:buClr>
              <a:buFont typeface="Arial" charset="0"/>
              <a:buChar char="•"/>
              <a:defRPr sz="2000" kern="1200">
                <a:solidFill>
                  <a:schemeClr val="tx1"/>
                </a:solidFill>
                <a:latin typeface="Arial" pitchFamily="34" charset="0"/>
                <a:ea typeface="+mn-ea"/>
                <a:cs typeface="Arial" pitchFamily="34" charset="0"/>
              </a:defRPr>
            </a:lvl1pPr>
            <a:lvl2pPr marL="457200" indent="-228600" algn="l" rtl="0" eaLnBrk="0" fontAlgn="base" hangingPunct="0">
              <a:spcBef>
                <a:spcPct val="0"/>
              </a:spcBef>
              <a:spcAft>
                <a:spcPts val="600"/>
              </a:spcAft>
              <a:buFont typeface="Arial" charset="0"/>
              <a:buChar char="–"/>
              <a:defRPr kern="1200">
                <a:solidFill>
                  <a:schemeClr val="tx1"/>
                </a:solidFill>
                <a:latin typeface="Arial" pitchFamily="34" charset="0"/>
                <a:ea typeface="+mn-ea"/>
                <a:cs typeface="Arial" pitchFamily="34" charset="0"/>
              </a:defRPr>
            </a:lvl2pPr>
            <a:lvl3pPr marL="685800" indent="-228600" algn="l" rtl="0" eaLnBrk="0" fontAlgn="base" hangingPunct="0">
              <a:spcBef>
                <a:spcPct val="0"/>
              </a:spcBef>
              <a:spcAft>
                <a:spcPts val="600"/>
              </a:spcAft>
              <a:buClr>
                <a:schemeClr val="accent1"/>
              </a:buClr>
              <a:buFont typeface="Arial" charset="0"/>
              <a:buChar char="•"/>
              <a:defRPr sz="1600" kern="1200">
                <a:solidFill>
                  <a:schemeClr val="tx1"/>
                </a:solidFill>
                <a:latin typeface="Arial" pitchFamily="34" charset="0"/>
                <a:ea typeface="+mn-ea"/>
                <a:cs typeface="Arial" pitchFamily="34" charset="0"/>
              </a:defRPr>
            </a:lvl3pPr>
            <a:lvl4pPr marL="914400" indent="-228600" algn="l" rtl="0" eaLnBrk="0" fontAlgn="base" hangingPunct="0">
              <a:spcBef>
                <a:spcPct val="0"/>
              </a:spcBef>
              <a:spcAft>
                <a:spcPts val="600"/>
              </a:spcAft>
              <a:buFont typeface="Arial" charset="0"/>
              <a:buChar char="–"/>
              <a:defRPr sz="1600" kern="1200">
                <a:solidFill>
                  <a:schemeClr val="tx1"/>
                </a:solidFill>
                <a:latin typeface="Arial" pitchFamily="34" charset="0"/>
                <a:ea typeface="+mn-ea"/>
                <a:cs typeface="Arial" pitchFamily="34" charset="0"/>
              </a:defRPr>
            </a:lvl4pPr>
            <a:lvl5pPr marL="1143000" indent="-228600" algn="l" rtl="0" eaLnBrk="0" fontAlgn="base" hangingPunct="0">
              <a:spcBef>
                <a:spcPct val="0"/>
              </a:spcBef>
              <a:spcAft>
                <a:spcPts val="600"/>
              </a:spcAft>
              <a:buClr>
                <a:schemeClr val="accent1"/>
              </a:buClr>
              <a:buFont typeface="Arial"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fontAlgn="auto" hangingPunct="1">
              <a:spcBef>
                <a:spcPts val="0"/>
              </a:spcBef>
              <a:spcAft>
                <a:spcPts val="0"/>
              </a:spcAft>
              <a:buClrTx/>
              <a:buNone/>
              <a:defRPr/>
            </a:pPr>
            <a:r>
              <a:rPr lang="en-US" sz="1800" dirty="0">
                <a:solidFill>
                  <a:schemeClr val="tx2"/>
                </a:solidFill>
              </a:rPr>
              <a:t>Reusable, adjustable graphs (a.k.a. ontologies) are used to classify benefit documents and to accurately search benefit plans.</a:t>
            </a:r>
          </a:p>
        </p:txBody>
      </p:sp>
      <p:sp>
        <p:nvSpPr>
          <p:cNvPr id="130" name="Oval 129"/>
          <p:cNvSpPr/>
          <p:nvPr/>
        </p:nvSpPr>
        <p:spPr>
          <a:xfrm>
            <a:off x="6508439" y="2113022"/>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solidFill>
                <a:schemeClr val="bg2"/>
              </a:solidFill>
            </a:endParaRPr>
          </a:p>
        </p:txBody>
      </p:sp>
      <p:sp>
        <p:nvSpPr>
          <p:cNvPr id="103" name="Oval 102"/>
          <p:cNvSpPr/>
          <p:nvPr/>
        </p:nvSpPr>
        <p:spPr>
          <a:xfrm>
            <a:off x="3324891" y="4958428"/>
            <a:ext cx="1479875" cy="447904"/>
          </a:xfrm>
          <a:prstGeom prst="ellipse">
            <a:avLst/>
          </a:prstGeom>
          <a:solidFill>
            <a:schemeClr val="accent4"/>
          </a:solidFill>
          <a:ln w="28575" cap="flat" cmpd="sng" algn="ctr">
            <a:solidFill>
              <a:schemeClr val="tx1"/>
            </a:solidFill>
            <a:prstDash val="solid"/>
          </a:ln>
          <a:effectLst/>
        </p:spPr>
        <p:txBody>
          <a:bodyPr lIns="0" tIns="0" rIns="0" bIns="0" rtlCol="0" anchor="ctr"/>
          <a:lstStyle/>
          <a:p>
            <a:pPr algn="ctr"/>
            <a:r>
              <a:rPr lang="en-US" sz="1091" b="1"/>
              <a:t>Surgical Procedures</a:t>
            </a:r>
            <a:endParaRPr lang="en-US" sz="1091" b="1" dirty="0"/>
          </a:p>
        </p:txBody>
      </p:sp>
      <p:cxnSp>
        <p:nvCxnSpPr>
          <p:cNvPr id="4" name="Straight Connector 3"/>
          <p:cNvCxnSpPr>
            <a:stCxn id="464" idx="1"/>
            <a:endCxn id="477" idx="5"/>
          </p:cNvCxnSpPr>
          <p:nvPr/>
        </p:nvCxnSpPr>
        <p:spPr>
          <a:xfrm flipH="1" flipV="1">
            <a:off x="5133119" y="2240453"/>
            <a:ext cx="147865" cy="486938"/>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cxnSpLocks/>
            <a:stCxn id="464" idx="0"/>
          </p:cNvCxnSpPr>
          <p:nvPr/>
        </p:nvCxnSpPr>
        <p:spPr>
          <a:xfrm flipV="1">
            <a:off x="5868387" y="1946974"/>
            <a:ext cx="64434" cy="71482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464" idx="7"/>
            <a:endCxn id="130" idx="4"/>
          </p:cNvCxnSpPr>
          <p:nvPr/>
        </p:nvCxnSpPr>
        <p:spPr>
          <a:xfrm flipV="1">
            <a:off x="6455789" y="2265423"/>
            <a:ext cx="128850" cy="461968"/>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endCxn id="162" idx="3"/>
          </p:cNvCxnSpPr>
          <p:nvPr/>
        </p:nvCxnSpPr>
        <p:spPr>
          <a:xfrm flipV="1">
            <a:off x="7970089" y="3051725"/>
            <a:ext cx="666145" cy="353591"/>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stCxn id="184" idx="5"/>
            <a:endCxn id="163" idx="1"/>
          </p:cNvCxnSpPr>
          <p:nvPr/>
        </p:nvCxnSpPr>
        <p:spPr>
          <a:xfrm>
            <a:off x="8263041" y="3777050"/>
            <a:ext cx="113229" cy="18544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184" idx="6"/>
            <a:endCxn id="160" idx="2"/>
          </p:cNvCxnSpPr>
          <p:nvPr/>
        </p:nvCxnSpPr>
        <p:spPr>
          <a:xfrm>
            <a:off x="8506351" y="3618691"/>
            <a:ext cx="419675" cy="5476"/>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103" idx="2"/>
            <a:endCxn id="175" idx="6"/>
          </p:cNvCxnSpPr>
          <p:nvPr/>
        </p:nvCxnSpPr>
        <p:spPr>
          <a:xfrm flipH="1" flipV="1">
            <a:off x="2652368" y="5072729"/>
            <a:ext cx="672522" cy="10965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stCxn id="176" idx="6"/>
            <a:endCxn id="103" idx="3"/>
          </p:cNvCxnSpPr>
          <p:nvPr/>
        </p:nvCxnSpPr>
        <p:spPr>
          <a:xfrm flipV="1">
            <a:off x="2521257" y="5340739"/>
            <a:ext cx="1020357" cy="14172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a:stCxn id="114" idx="0"/>
            <a:endCxn id="103" idx="3"/>
          </p:cNvCxnSpPr>
          <p:nvPr/>
        </p:nvCxnSpPr>
        <p:spPr>
          <a:xfrm flipV="1">
            <a:off x="3373445" y="5340738"/>
            <a:ext cx="168168" cy="34972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185" idx="5"/>
            <a:endCxn id="170" idx="1"/>
          </p:cNvCxnSpPr>
          <p:nvPr/>
        </p:nvCxnSpPr>
        <p:spPr>
          <a:xfrm>
            <a:off x="8308122" y="5395461"/>
            <a:ext cx="269187" cy="26155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stCxn id="185" idx="6"/>
            <a:endCxn id="172" idx="2"/>
          </p:cNvCxnSpPr>
          <p:nvPr/>
        </p:nvCxnSpPr>
        <p:spPr>
          <a:xfrm>
            <a:off x="8551432" y="5237102"/>
            <a:ext cx="548245" cy="158358"/>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185" idx="6"/>
          </p:cNvCxnSpPr>
          <p:nvPr/>
        </p:nvCxnSpPr>
        <p:spPr>
          <a:xfrm flipV="1">
            <a:off x="8551432" y="4983186"/>
            <a:ext cx="577724" cy="253916"/>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34" idx="1"/>
            <a:endCxn id="178" idx="5"/>
          </p:cNvCxnSpPr>
          <p:nvPr/>
        </p:nvCxnSpPr>
        <p:spPr>
          <a:xfrm flipH="1" flipV="1">
            <a:off x="3378771" y="3279341"/>
            <a:ext cx="333825" cy="258221"/>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180" idx="6"/>
            <a:endCxn id="134" idx="3"/>
          </p:cNvCxnSpPr>
          <p:nvPr/>
        </p:nvCxnSpPr>
        <p:spPr>
          <a:xfrm flipV="1">
            <a:off x="2933633" y="3854278"/>
            <a:ext cx="778964" cy="21419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179" idx="6"/>
            <a:endCxn id="134" idx="2"/>
          </p:cNvCxnSpPr>
          <p:nvPr/>
        </p:nvCxnSpPr>
        <p:spPr>
          <a:xfrm>
            <a:off x="2935447" y="3659792"/>
            <a:ext cx="560426" cy="3612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a:stCxn id="190" idx="4"/>
            <a:endCxn id="130" idx="0"/>
          </p:cNvCxnSpPr>
          <p:nvPr/>
        </p:nvCxnSpPr>
        <p:spPr>
          <a:xfrm>
            <a:off x="6552316" y="2049381"/>
            <a:ext cx="32324" cy="63641"/>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172" idx="6"/>
            <a:endCxn id="165" idx="3"/>
          </p:cNvCxnSpPr>
          <p:nvPr/>
        </p:nvCxnSpPr>
        <p:spPr>
          <a:xfrm flipV="1">
            <a:off x="9252077" y="5212632"/>
            <a:ext cx="98833" cy="18282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stCxn id="464" idx="0"/>
            <a:endCxn id="186" idx="4"/>
          </p:cNvCxnSpPr>
          <p:nvPr/>
        </p:nvCxnSpPr>
        <p:spPr>
          <a:xfrm flipH="1" flipV="1">
            <a:off x="5652240" y="2201625"/>
            <a:ext cx="216147" cy="460171"/>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stCxn id="174" idx="3"/>
          </p:cNvCxnSpPr>
          <p:nvPr/>
        </p:nvCxnSpPr>
        <p:spPr>
          <a:xfrm flipH="1">
            <a:off x="2904428" y="5793895"/>
            <a:ext cx="22061" cy="23034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a:stCxn id="170" idx="5"/>
          </p:cNvCxnSpPr>
          <p:nvPr/>
        </p:nvCxnSpPr>
        <p:spPr>
          <a:xfrm flipV="1">
            <a:off x="8685071" y="5760340"/>
            <a:ext cx="276601" cy="443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a:stCxn id="170" idx="5"/>
            <a:endCxn id="167" idx="1"/>
          </p:cNvCxnSpPr>
          <p:nvPr/>
        </p:nvCxnSpPr>
        <p:spPr>
          <a:xfrm>
            <a:off x="8685072" y="5764774"/>
            <a:ext cx="90182" cy="17889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180" idx="4"/>
            <a:endCxn id="182" idx="7"/>
          </p:cNvCxnSpPr>
          <p:nvPr/>
        </p:nvCxnSpPr>
        <p:spPr>
          <a:xfrm flipH="1">
            <a:off x="2756504" y="4144675"/>
            <a:ext cx="100929" cy="16980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a:stCxn id="171" idx="7"/>
            <a:endCxn id="164" idx="4"/>
          </p:cNvCxnSpPr>
          <p:nvPr/>
        </p:nvCxnSpPr>
        <p:spPr>
          <a:xfrm flipH="1" flipV="1">
            <a:off x="9159266" y="4757670"/>
            <a:ext cx="7140" cy="179341"/>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a:stCxn id="173" idx="4"/>
            <a:endCxn id="185" idx="7"/>
          </p:cNvCxnSpPr>
          <p:nvPr/>
        </p:nvCxnSpPr>
        <p:spPr>
          <a:xfrm flipH="1">
            <a:off x="8308123" y="4763259"/>
            <a:ext cx="177486" cy="315486"/>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a:stCxn id="173" idx="6"/>
          </p:cNvCxnSpPr>
          <p:nvPr/>
        </p:nvCxnSpPr>
        <p:spPr>
          <a:xfrm flipV="1">
            <a:off x="8561809" y="4533825"/>
            <a:ext cx="162083" cy="153233"/>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a:stCxn id="173" idx="1"/>
            <a:endCxn id="169" idx="4"/>
          </p:cNvCxnSpPr>
          <p:nvPr/>
        </p:nvCxnSpPr>
        <p:spPr>
          <a:xfrm flipH="1" flipV="1">
            <a:off x="8396865" y="4509090"/>
            <a:ext cx="34862" cy="12408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a:endCxn id="187" idx="4"/>
          </p:cNvCxnSpPr>
          <p:nvPr/>
        </p:nvCxnSpPr>
        <p:spPr>
          <a:xfrm flipV="1">
            <a:off x="5868224" y="2105754"/>
            <a:ext cx="213807" cy="562272"/>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58" name="Oval 157"/>
          <p:cNvSpPr/>
          <p:nvPr/>
        </p:nvSpPr>
        <p:spPr>
          <a:xfrm>
            <a:off x="8968766" y="4179751"/>
            <a:ext cx="228600" cy="2286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159" name="Oval 158"/>
          <p:cNvSpPr/>
          <p:nvPr/>
        </p:nvSpPr>
        <p:spPr>
          <a:xfrm>
            <a:off x="8631190" y="2572545"/>
            <a:ext cx="228600" cy="2286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160" name="Oval 159"/>
          <p:cNvSpPr/>
          <p:nvPr/>
        </p:nvSpPr>
        <p:spPr>
          <a:xfrm>
            <a:off x="8926026" y="3509867"/>
            <a:ext cx="228600" cy="2286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161" name="Oval 160"/>
          <p:cNvSpPr/>
          <p:nvPr/>
        </p:nvSpPr>
        <p:spPr>
          <a:xfrm>
            <a:off x="9406689" y="3317425"/>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162" name="Oval 161"/>
          <p:cNvSpPr/>
          <p:nvPr/>
        </p:nvSpPr>
        <p:spPr>
          <a:xfrm>
            <a:off x="8613914" y="2921644"/>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163" name="Oval 162"/>
          <p:cNvSpPr/>
          <p:nvPr/>
        </p:nvSpPr>
        <p:spPr>
          <a:xfrm>
            <a:off x="8353951" y="3940170"/>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164" name="Oval 163"/>
          <p:cNvSpPr/>
          <p:nvPr/>
        </p:nvSpPr>
        <p:spPr>
          <a:xfrm>
            <a:off x="9121166" y="4681469"/>
            <a:ext cx="76200" cy="76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165" name="Oval 164"/>
          <p:cNvSpPr/>
          <p:nvPr/>
        </p:nvSpPr>
        <p:spPr>
          <a:xfrm>
            <a:off x="9339750" y="5147590"/>
            <a:ext cx="76200" cy="76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166" name="Oval 165"/>
          <p:cNvSpPr/>
          <p:nvPr/>
        </p:nvSpPr>
        <p:spPr>
          <a:xfrm>
            <a:off x="8954258" y="5717695"/>
            <a:ext cx="76200" cy="76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167" name="Oval 166"/>
          <p:cNvSpPr/>
          <p:nvPr/>
        </p:nvSpPr>
        <p:spPr>
          <a:xfrm>
            <a:off x="8764094" y="5932510"/>
            <a:ext cx="76200" cy="76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168" name="Oval 167"/>
          <p:cNvSpPr/>
          <p:nvPr/>
        </p:nvSpPr>
        <p:spPr>
          <a:xfrm>
            <a:off x="8714804" y="4495725"/>
            <a:ext cx="76200" cy="76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169" name="Oval 168"/>
          <p:cNvSpPr/>
          <p:nvPr/>
        </p:nvSpPr>
        <p:spPr>
          <a:xfrm>
            <a:off x="8358764" y="4432890"/>
            <a:ext cx="76200" cy="76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170" name="Oval 169"/>
          <p:cNvSpPr/>
          <p:nvPr/>
        </p:nvSpPr>
        <p:spPr>
          <a:xfrm>
            <a:off x="8554990" y="5634693"/>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171" name="Oval 170"/>
          <p:cNvSpPr/>
          <p:nvPr/>
        </p:nvSpPr>
        <p:spPr>
          <a:xfrm>
            <a:off x="9036325" y="4914691"/>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172" name="Oval 171"/>
          <p:cNvSpPr/>
          <p:nvPr/>
        </p:nvSpPr>
        <p:spPr>
          <a:xfrm>
            <a:off x="9099676" y="5319260"/>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173" name="Oval 172"/>
          <p:cNvSpPr/>
          <p:nvPr/>
        </p:nvSpPr>
        <p:spPr>
          <a:xfrm>
            <a:off x="8409408" y="4610858"/>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174" name="Oval 173"/>
          <p:cNvSpPr/>
          <p:nvPr/>
        </p:nvSpPr>
        <p:spPr>
          <a:xfrm>
            <a:off x="2893011" y="5598773"/>
            <a:ext cx="228600" cy="2286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175" name="Oval 174"/>
          <p:cNvSpPr/>
          <p:nvPr/>
        </p:nvSpPr>
        <p:spPr>
          <a:xfrm>
            <a:off x="2423768" y="4958428"/>
            <a:ext cx="228600" cy="2286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176" name="Oval 175"/>
          <p:cNvSpPr/>
          <p:nvPr/>
        </p:nvSpPr>
        <p:spPr>
          <a:xfrm>
            <a:off x="2292656" y="5368167"/>
            <a:ext cx="228600" cy="2286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177" name="Oval 176"/>
          <p:cNvSpPr/>
          <p:nvPr/>
        </p:nvSpPr>
        <p:spPr>
          <a:xfrm>
            <a:off x="2832922" y="6008255"/>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solidFill>
                <a:schemeClr val="bg2"/>
              </a:solidFill>
            </a:endParaRPr>
          </a:p>
        </p:txBody>
      </p:sp>
      <p:sp>
        <p:nvSpPr>
          <p:cNvPr id="178" name="Oval 177"/>
          <p:cNvSpPr/>
          <p:nvPr/>
        </p:nvSpPr>
        <p:spPr>
          <a:xfrm>
            <a:off x="3248690" y="3149260"/>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179" name="Oval 178"/>
          <p:cNvSpPr/>
          <p:nvPr/>
        </p:nvSpPr>
        <p:spPr>
          <a:xfrm>
            <a:off x="2783048" y="3583591"/>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solidFill>
                <a:schemeClr val="bg2"/>
              </a:solidFill>
            </a:endParaRPr>
          </a:p>
        </p:txBody>
      </p:sp>
      <p:sp>
        <p:nvSpPr>
          <p:cNvPr id="180" name="Oval 179"/>
          <p:cNvSpPr/>
          <p:nvPr/>
        </p:nvSpPr>
        <p:spPr>
          <a:xfrm>
            <a:off x="2781232" y="3992274"/>
            <a:ext cx="152400" cy="152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solidFill>
                <a:schemeClr val="bg2"/>
              </a:solidFill>
            </a:endParaRPr>
          </a:p>
        </p:txBody>
      </p:sp>
      <p:sp>
        <p:nvSpPr>
          <p:cNvPr id="182" name="Oval 181"/>
          <p:cNvSpPr/>
          <p:nvPr/>
        </p:nvSpPr>
        <p:spPr>
          <a:xfrm>
            <a:off x="2663317" y="4294051"/>
            <a:ext cx="109176" cy="13952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186" name="Oval 185"/>
          <p:cNvSpPr/>
          <p:nvPr/>
        </p:nvSpPr>
        <p:spPr>
          <a:xfrm>
            <a:off x="5595089" y="2087324"/>
            <a:ext cx="114300"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187" name="Oval 186"/>
          <p:cNvSpPr/>
          <p:nvPr/>
        </p:nvSpPr>
        <p:spPr>
          <a:xfrm>
            <a:off x="6024882" y="1991453"/>
            <a:ext cx="114300"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188" name="Oval 187"/>
          <p:cNvSpPr/>
          <p:nvPr/>
        </p:nvSpPr>
        <p:spPr>
          <a:xfrm>
            <a:off x="5168950" y="1946973"/>
            <a:ext cx="76200" cy="762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189" name="Oval 188"/>
          <p:cNvSpPr/>
          <p:nvPr/>
        </p:nvSpPr>
        <p:spPr>
          <a:xfrm>
            <a:off x="5700323" y="1876729"/>
            <a:ext cx="76200" cy="762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190" name="Oval 189"/>
          <p:cNvSpPr/>
          <p:nvPr/>
        </p:nvSpPr>
        <p:spPr>
          <a:xfrm>
            <a:off x="6514214" y="1973181"/>
            <a:ext cx="76200" cy="762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2" name="Oval 1"/>
          <p:cNvSpPr/>
          <p:nvPr/>
        </p:nvSpPr>
        <p:spPr>
          <a:xfrm>
            <a:off x="4741730" y="3829951"/>
            <a:ext cx="2253314" cy="1104151"/>
          </a:xfrm>
          <a:prstGeom prst="ellipse">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1173" rIns="0" bIns="31173" numCol="1" spcCol="0" rtlCol="0" fromWordArt="0" anchor="ctr" anchorCtr="0" forceAA="0" compatLnSpc="1">
            <a:prstTxWarp prst="textNoShape">
              <a:avLst/>
            </a:prstTxWarp>
            <a:noAutofit/>
          </a:bodyPr>
          <a:lstStyle/>
          <a:p>
            <a:pPr marL="173036" algn="ctr">
              <a:spcAft>
                <a:spcPts val="600"/>
              </a:spcAft>
              <a:buClr>
                <a:srgbClr val="D45D00"/>
              </a:buClr>
              <a:defRPr/>
            </a:pPr>
            <a:r>
              <a:rPr lang="en-US" sz="1909" b="1">
                <a:solidFill>
                  <a:schemeClr val="bg1"/>
                </a:solidFill>
                <a:latin typeface="Arial" panose="020B0604020202020204" pitchFamily="34" charset="0"/>
                <a:cs typeface="Arial" panose="020B0604020202020204" pitchFamily="34" charset="0"/>
              </a:rPr>
              <a:t>Benefit Plan</a:t>
            </a:r>
            <a:endParaRPr lang="en-US" sz="1227" dirty="0">
              <a:solidFill>
                <a:schemeClr val="bg1"/>
              </a:solidFill>
            </a:endParaRPr>
          </a:p>
        </p:txBody>
      </p:sp>
      <p:cxnSp>
        <p:nvCxnSpPr>
          <p:cNvPr id="107" name="Straight Connector 106"/>
          <p:cNvCxnSpPr>
            <a:stCxn id="174" idx="7"/>
            <a:endCxn id="103" idx="3"/>
          </p:cNvCxnSpPr>
          <p:nvPr/>
        </p:nvCxnSpPr>
        <p:spPr>
          <a:xfrm flipV="1">
            <a:off x="3088134" y="5340739"/>
            <a:ext cx="453479" cy="291513"/>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12" name="Oval 111"/>
          <p:cNvSpPr/>
          <p:nvPr/>
        </p:nvSpPr>
        <p:spPr>
          <a:xfrm>
            <a:off x="3221044" y="6084455"/>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solidFill>
                <a:schemeClr val="bg2"/>
              </a:solidFill>
            </a:endParaRPr>
          </a:p>
        </p:txBody>
      </p:sp>
      <p:sp>
        <p:nvSpPr>
          <p:cNvPr id="114" name="Oval 113"/>
          <p:cNvSpPr/>
          <p:nvPr/>
        </p:nvSpPr>
        <p:spPr>
          <a:xfrm>
            <a:off x="3259144" y="5690457"/>
            <a:ext cx="228600" cy="2286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cxnSp>
        <p:nvCxnSpPr>
          <p:cNvPr id="117" name="Straight Connector 116"/>
          <p:cNvCxnSpPr>
            <a:stCxn id="114" idx="4"/>
            <a:endCxn id="112" idx="0"/>
          </p:cNvCxnSpPr>
          <p:nvPr/>
        </p:nvCxnSpPr>
        <p:spPr>
          <a:xfrm flipH="1">
            <a:off x="3297244" y="5919058"/>
            <a:ext cx="76200" cy="165398"/>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31" name="Oval 130"/>
          <p:cNvSpPr/>
          <p:nvPr/>
        </p:nvSpPr>
        <p:spPr>
          <a:xfrm>
            <a:off x="2595097" y="5829717"/>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solidFill>
                <a:schemeClr val="bg2"/>
              </a:solidFill>
            </a:endParaRPr>
          </a:p>
        </p:txBody>
      </p:sp>
      <p:cxnSp>
        <p:nvCxnSpPr>
          <p:cNvPr id="133" name="Straight Connector 132"/>
          <p:cNvCxnSpPr>
            <a:stCxn id="174" idx="3"/>
            <a:endCxn id="131" idx="7"/>
          </p:cNvCxnSpPr>
          <p:nvPr/>
        </p:nvCxnSpPr>
        <p:spPr>
          <a:xfrm flipH="1">
            <a:off x="2725178" y="5793895"/>
            <a:ext cx="201311" cy="5814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34" name="Oval 133"/>
          <p:cNvSpPr/>
          <p:nvPr/>
        </p:nvSpPr>
        <p:spPr>
          <a:xfrm>
            <a:off x="3495874" y="3471968"/>
            <a:ext cx="1479875" cy="447904"/>
          </a:xfrm>
          <a:prstGeom prst="ellipse">
            <a:avLst/>
          </a:prstGeom>
          <a:solidFill>
            <a:schemeClr val="accent4"/>
          </a:solidFill>
          <a:ln w="28575" cap="flat" cmpd="sng" algn="ctr">
            <a:solidFill>
              <a:schemeClr val="tx1"/>
            </a:solidFill>
            <a:prstDash val="solid"/>
          </a:ln>
          <a:effectLst/>
        </p:spPr>
        <p:txBody>
          <a:bodyPr lIns="0" tIns="0" rIns="0" bIns="0" rtlCol="0" anchor="ctr"/>
          <a:lstStyle/>
          <a:p>
            <a:pPr algn="ctr"/>
            <a:r>
              <a:rPr lang="en-US" sz="1091" b="1"/>
              <a:t>Maternity Care</a:t>
            </a:r>
            <a:endParaRPr lang="en-US" sz="1091" b="1" dirty="0"/>
          </a:p>
        </p:txBody>
      </p:sp>
      <p:sp>
        <p:nvSpPr>
          <p:cNvPr id="184" name="Oval 183"/>
          <p:cNvSpPr/>
          <p:nvPr/>
        </p:nvSpPr>
        <p:spPr>
          <a:xfrm>
            <a:off x="6844925" y="3394739"/>
            <a:ext cx="1661426" cy="447904"/>
          </a:xfrm>
          <a:prstGeom prst="ellipse">
            <a:avLst/>
          </a:prstGeom>
          <a:solidFill>
            <a:schemeClr val="accent4"/>
          </a:solidFill>
          <a:ln w="28575" cap="flat" cmpd="sng" algn="ctr">
            <a:solidFill>
              <a:schemeClr val="tx1"/>
            </a:solidFill>
            <a:prstDash val="solid"/>
          </a:ln>
          <a:effectLst/>
        </p:spPr>
        <p:txBody>
          <a:bodyPr lIns="0" tIns="0" rIns="0" bIns="0" rtlCol="0" anchor="ctr"/>
          <a:lstStyle/>
          <a:p>
            <a:pPr algn="ctr"/>
            <a:r>
              <a:rPr lang="en-US" sz="1091" b="1"/>
              <a:t>Physician Visits</a:t>
            </a:r>
            <a:endParaRPr lang="en-US" sz="1091" b="1" dirty="0"/>
          </a:p>
        </p:txBody>
      </p:sp>
      <p:sp>
        <p:nvSpPr>
          <p:cNvPr id="185" name="Oval 184"/>
          <p:cNvSpPr/>
          <p:nvPr/>
        </p:nvSpPr>
        <p:spPr>
          <a:xfrm>
            <a:off x="6890006" y="5013150"/>
            <a:ext cx="1661426" cy="447904"/>
          </a:xfrm>
          <a:prstGeom prst="ellipse">
            <a:avLst/>
          </a:prstGeom>
          <a:solidFill>
            <a:schemeClr val="accent4"/>
          </a:solidFill>
          <a:ln w="28575" cap="flat" cmpd="sng" algn="ctr">
            <a:solidFill>
              <a:schemeClr val="tx1"/>
            </a:solidFill>
            <a:prstDash val="solid"/>
          </a:ln>
          <a:effectLst/>
        </p:spPr>
        <p:txBody>
          <a:bodyPr lIns="0" tIns="0" rIns="0" bIns="0" rtlCol="0" anchor="ctr"/>
          <a:lstStyle/>
          <a:p>
            <a:pPr algn="ctr"/>
            <a:r>
              <a:rPr lang="en-US" sz="1091" b="1" dirty="0"/>
              <a:t>Preventive Care</a:t>
            </a:r>
          </a:p>
        </p:txBody>
      </p:sp>
      <p:sp>
        <p:nvSpPr>
          <p:cNvPr id="464" name="Oval 463"/>
          <p:cNvSpPr/>
          <p:nvPr/>
        </p:nvSpPr>
        <p:spPr>
          <a:xfrm>
            <a:off x="5037673" y="2661796"/>
            <a:ext cx="1661426" cy="447904"/>
          </a:xfrm>
          <a:prstGeom prst="ellipse">
            <a:avLst/>
          </a:prstGeom>
          <a:solidFill>
            <a:schemeClr val="accent4"/>
          </a:solidFill>
          <a:ln w="28575" cap="flat" cmpd="sng" algn="ctr">
            <a:solidFill>
              <a:schemeClr val="tx1"/>
            </a:solidFill>
            <a:prstDash val="solid"/>
          </a:ln>
          <a:effectLst/>
        </p:spPr>
        <p:txBody>
          <a:bodyPr lIns="0" tIns="0" rIns="0" bIns="0" rtlCol="0" anchor="ctr"/>
          <a:lstStyle/>
          <a:p>
            <a:pPr algn="ctr"/>
            <a:r>
              <a:rPr lang="en-US" sz="1091" b="1" dirty="0"/>
              <a:t>Mental Health</a:t>
            </a:r>
            <a:endParaRPr lang="en-US" sz="1091" dirty="0"/>
          </a:p>
        </p:txBody>
      </p:sp>
      <p:sp>
        <p:nvSpPr>
          <p:cNvPr id="477" name="Oval 476"/>
          <p:cNvSpPr/>
          <p:nvPr/>
        </p:nvSpPr>
        <p:spPr>
          <a:xfrm>
            <a:off x="5035557" y="2142891"/>
            <a:ext cx="114300"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cxnSp>
        <p:nvCxnSpPr>
          <p:cNvPr id="479" name="Straight Connector 478"/>
          <p:cNvCxnSpPr>
            <a:stCxn id="477" idx="0"/>
            <a:endCxn id="188" idx="3"/>
          </p:cNvCxnSpPr>
          <p:nvPr/>
        </p:nvCxnSpPr>
        <p:spPr>
          <a:xfrm flipV="1">
            <a:off x="5092708" y="2012015"/>
            <a:ext cx="87403" cy="13087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83" name="Oval 482"/>
          <p:cNvSpPr/>
          <p:nvPr/>
        </p:nvSpPr>
        <p:spPr>
          <a:xfrm>
            <a:off x="4818380" y="1996832"/>
            <a:ext cx="76200" cy="762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cxnSp>
        <p:nvCxnSpPr>
          <p:cNvPr id="484" name="Straight Connector 483"/>
          <p:cNvCxnSpPr>
            <a:stCxn id="477" idx="0"/>
            <a:endCxn id="483" idx="5"/>
          </p:cNvCxnSpPr>
          <p:nvPr/>
        </p:nvCxnSpPr>
        <p:spPr>
          <a:xfrm flipH="1" flipV="1">
            <a:off x="4883422" y="2061874"/>
            <a:ext cx="209286" cy="81018"/>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87" name="Oval 486"/>
          <p:cNvSpPr/>
          <p:nvPr/>
        </p:nvSpPr>
        <p:spPr>
          <a:xfrm>
            <a:off x="6271514" y="1762429"/>
            <a:ext cx="114300"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489" name="Oval 488"/>
          <p:cNvSpPr/>
          <p:nvPr/>
        </p:nvSpPr>
        <p:spPr>
          <a:xfrm>
            <a:off x="5523497" y="1942452"/>
            <a:ext cx="76200" cy="762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cxnSp>
        <p:nvCxnSpPr>
          <p:cNvPr id="490" name="Straight Connector 489"/>
          <p:cNvCxnSpPr>
            <a:stCxn id="186" idx="0"/>
            <a:endCxn id="489" idx="4"/>
          </p:cNvCxnSpPr>
          <p:nvPr/>
        </p:nvCxnSpPr>
        <p:spPr>
          <a:xfrm flipH="1" flipV="1">
            <a:off x="5561597" y="2018651"/>
            <a:ext cx="90642" cy="68673"/>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a:stCxn id="186" idx="0"/>
            <a:endCxn id="189" idx="4"/>
          </p:cNvCxnSpPr>
          <p:nvPr/>
        </p:nvCxnSpPr>
        <p:spPr>
          <a:xfrm flipV="1">
            <a:off x="5652239" y="1952930"/>
            <a:ext cx="86183" cy="13439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502" name="Oval 501"/>
          <p:cNvSpPr/>
          <p:nvPr/>
        </p:nvSpPr>
        <p:spPr>
          <a:xfrm>
            <a:off x="6765500" y="1982065"/>
            <a:ext cx="76200" cy="762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cxnSp>
        <p:nvCxnSpPr>
          <p:cNvPr id="503" name="Straight Connector 502"/>
          <p:cNvCxnSpPr>
            <a:stCxn id="502" idx="3"/>
            <a:endCxn id="130" idx="0"/>
          </p:cNvCxnSpPr>
          <p:nvPr/>
        </p:nvCxnSpPr>
        <p:spPr>
          <a:xfrm flipH="1">
            <a:off x="6584640" y="2047107"/>
            <a:ext cx="192021" cy="65916"/>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20" name="Straight Connector 519"/>
          <p:cNvCxnSpPr>
            <a:cxnSpLocks/>
            <a:stCxn id="487" idx="5"/>
            <a:endCxn id="130" idx="1"/>
          </p:cNvCxnSpPr>
          <p:nvPr/>
        </p:nvCxnSpPr>
        <p:spPr>
          <a:xfrm>
            <a:off x="6369075" y="1859990"/>
            <a:ext cx="161682" cy="27535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21" name="Straight Connector 520"/>
          <p:cNvCxnSpPr>
            <a:stCxn id="160" idx="7"/>
            <a:endCxn id="161" idx="3"/>
          </p:cNvCxnSpPr>
          <p:nvPr/>
        </p:nvCxnSpPr>
        <p:spPr>
          <a:xfrm flipV="1">
            <a:off x="9121149" y="3447506"/>
            <a:ext cx="307859" cy="9583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524" name="Oval 523"/>
          <p:cNvSpPr/>
          <p:nvPr/>
        </p:nvSpPr>
        <p:spPr>
          <a:xfrm>
            <a:off x="9611548" y="3544433"/>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cxnSp>
        <p:nvCxnSpPr>
          <p:cNvPr id="527" name="Straight Connector 526"/>
          <p:cNvCxnSpPr>
            <a:stCxn id="160" idx="6"/>
            <a:endCxn id="524" idx="2"/>
          </p:cNvCxnSpPr>
          <p:nvPr/>
        </p:nvCxnSpPr>
        <p:spPr>
          <a:xfrm flipV="1">
            <a:off x="9154626" y="3620634"/>
            <a:ext cx="456922" cy="3534"/>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31" name="Straight Connector 530"/>
          <p:cNvCxnSpPr>
            <a:stCxn id="160" idx="5"/>
            <a:endCxn id="534" idx="2"/>
          </p:cNvCxnSpPr>
          <p:nvPr/>
        </p:nvCxnSpPr>
        <p:spPr>
          <a:xfrm>
            <a:off x="9121148" y="3704990"/>
            <a:ext cx="264991" cy="15803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534" name="Oval 533"/>
          <p:cNvSpPr/>
          <p:nvPr/>
        </p:nvSpPr>
        <p:spPr>
          <a:xfrm>
            <a:off x="9386140" y="3786828"/>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571" name="Oval 570"/>
          <p:cNvSpPr/>
          <p:nvPr/>
        </p:nvSpPr>
        <p:spPr>
          <a:xfrm>
            <a:off x="9328959" y="4859153"/>
            <a:ext cx="76200" cy="76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cxnSp>
        <p:nvCxnSpPr>
          <p:cNvPr id="572" name="Straight Connector 571"/>
          <p:cNvCxnSpPr>
            <a:stCxn id="171" idx="7"/>
            <a:endCxn id="571" idx="3"/>
          </p:cNvCxnSpPr>
          <p:nvPr/>
        </p:nvCxnSpPr>
        <p:spPr>
          <a:xfrm flipV="1">
            <a:off x="9166406" y="4924193"/>
            <a:ext cx="173712" cy="1281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p:cNvCxnSpPr/>
          <p:nvPr/>
        </p:nvCxnSpPr>
        <p:spPr>
          <a:xfrm flipV="1">
            <a:off x="9252077" y="5304670"/>
            <a:ext cx="233330" cy="98171"/>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578" name="Oval 577"/>
          <p:cNvSpPr/>
          <p:nvPr/>
        </p:nvSpPr>
        <p:spPr>
          <a:xfrm>
            <a:off x="9474247" y="5232248"/>
            <a:ext cx="76200" cy="76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581" name="Oval 580"/>
          <p:cNvSpPr/>
          <p:nvPr/>
        </p:nvSpPr>
        <p:spPr>
          <a:xfrm>
            <a:off x="9485406" y="5430974"/>
            <a:ext cx="76200" cy="76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cxnSp>
        <p:nvCxnSpPr>
          <p:cNvPr id="582" name="Straight Connector 581"/>
          <p:cNvCxnSpPr>
            <a:stCxn id="172" idx="6"/>
            <a:endCxn id="581" idx="2"/>
          </p:cNvCxnSpPr>
          <p:nvPr/>
        </p:nvCxnSpPr>
        <p:spPr>
          <a:xfrm>
            <a:off x="9252077" y="5395460"/>
            <a:ext cx="233330" cy="7361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p:cNvCxnSpPr>
            <a:stCxn id="172" idx="6"/>
            <a:endCxn id="589" idx="1"/>
          </p:cNvCxnSpPr>
          <p:nvPr/>
        </p:nvCxnSpPr>
        <p:spPr>
          <a:xfrm>
            <a:off x="9252076" y="5395460"/>
            <a:ext cx="168289" cy="171785"/>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589" name="Oval 588"/>
          <p:cNvSpPr/>
          <p:nvPr/>
        </p:nvSpPr>
        <p:spPr>
          <a:xfrm>
            <a:off x="9409206" y="5556086"/>
            <a:ext cx="76200" cy="76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593" name="Oval 592"/>
          <p:cNvSpPr/>
          <p:nvPr/>
        </p:nvSpPr>
        <p:spPr>
          <a:xfrm>
            <a:off x="3530504" y="6084455"/>
            <a:ext cx="152400" cy="15240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solidFill>
                <a:schemeClr val="bg2"/>
              </a:solidFill>
            </a:endParaRPr>
          </a:p>
        </p:txBody>
      </p:sp>
      <p:cxnSp>
        <p:nvCxnSpPr>
          <p:cNvPr id="594" name="Straight Connector 593"/>
          <p:cNvCxnSpPr>
            <a:stCxn id="114" idx="4"/>
            <a:endCxn id="593" idx="1"/>
          </p:cNvCxnSpPr>
          <p:nvPr/>
        </p:nvCxnSpPr>
        <p:spPr>
          <a:xfrm>
            <a:off x="3373444" y="5919058"/>
            <a:ext cx="179378" cy="187716"/>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a:stCxn id="178" idx="0"/>
            <a:endCxn id="181" idx="5"/>
          </p:cNvCxnSpPr>
          <p:nvPr/>
        </p:nvCxnSpPr>
        <p:spPr>
          <a:xfrm flipH="1" flipV="1">
            <a:off x="3265153" y="3017843"/>
            <a:ext cx="59738" cy="13141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stCxn id="178" idx="2"/>
            <a:endCxn id="183" idx="6"/>
          </p:cNvCxnSpPr>
          <p:nvPr/>
        </p:nvCxnSpPr>
        <p:spPr>
          <a:xfrm flipH="1" flipV="1">
            <a:off x="3108131" y="3187360"/>
            <a:ext cx="140560" cy="3810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181" name="Oval 180"/>
          <p:cNvSpPr/>
          <p:nvPr/>
        </p:nvSpPr>
        <p:spPr>
          <a:xfrm>
            <a:off x="3200113" y="2952802"/>
            <a:ext cx="76200" cy="76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183" name="Oval 182"/>
          <p:cNvSpPr/>
          <p:nvPr/>
        </p:nvSpPr>
        <p:spPr>
          <a:xfrm>
            <a:off x="3031931" y="3149260"/>
            <a:ext cx="76200" cy="76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cxnSp>
        <p:nvCxnSpPr>
          <p:cNvPr id="203" name="Straight Connector 202">
            <a:extLst>
              <a:ext uri="{FF2B5EF4-FFF2-40B4-BE49-F238E27FC236}">
                <a16:creationId xmlns:a16="http://schemas.microsoft.com/office/drawing/2014/main" id="{9EF4C2B8-CB77-A742-8360-2DDCE72C09B7}"/>
              </a:ext>
            </a:extLst>
          </p:cNvPr>
          <p:cNvCxnSpPr>
            <a:endCxn id="205" idx="5"/>
          </p:cNvCxnSpPr>
          <p:nvPr/>
        </p:nvCxnSpPr>
        <p:spPr>
          <a:xfrm flipH="1" flipV="1">
            <a:off x="3265153" y="3017843"/>
            <a:ext cx="59738" cy="13141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5442CD82-3FC8-F34E-9CD3-0AEEA62633A9}"/>
              </a:ext>
            </a:extLst>
          </p:cNvPr>
          <p:cNvCxnSpPr>
            <a:endCxn id="206" idx="6"/>
          </p:cNvCxnSpPr>
          <p:nvPr/>
        </p:nvCxnSpPr>
        <p:spPr>
          <a:xfrm flipH="1" flipV="1">
            <a:off x="3108131" y="3187360"/>
            <a:ext cx="140560" cy="3810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205" name="Oval 204">
            <a:extLst>
              <a:ext uri="{FF2B5EF4-FFF2-40B4-BE49-F238E27FC236}">
                <a16:creationId xmlns:a16="http://schemas.microsoft.com/office/drawing/2014/main" id="{FB82320D-7C78-534F-B6F9-7DA5DBFF4505}"/>
              </a:ext>
            </a:extLst>
          </p:cNvPr>
          <p:cNvSpPr/>
          <p:nvPr/>
        </p:nvSpPr>
        <p:spPr>
          <a:xfrm>
            <a:off x="3200113" y="2952802"/>
            <a:ext cx="76200" cy="76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206" name="Oval 205">
            <a:extLst>
              <a:ext uri="{FF2B5EF4-FFF2-40B4-BE49-F238E27FC236}">
                <a16:creationId xmlns:a16="http://schemas.microsoft.com/office/drawing/2014/main" id="{CF4F371D-9413-EA4B-B1C0-1C1C339D9F10}"/>
              </a:ext>
            </a:extLst>
          </p:cNvPr>
          <p:cNvSpPr/>
          <p:nvPr/>
        </p:nvSpPr>
        <p:spPr>
          <a:xfrm>
            <a:off x="3031931" y="3149260"/>
            <a:ext cx="76200" cy="76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sp>
        <p:nvSpPr>
          <p:cNvPr id="207" name="Oval 206">
            <a:extLst>
              <a:ext uri="{FF2B5EF4-FFF2-40B4-BE49-F238E27FC236}">
                <a16:creationId xmlns:a16="http://schemas.microsoft.com/office/drawing/2014/main" id="{75F7C422-CA8B-FD46-9B06-D8E0587E6E7C}"/>
              </a:ext>
            </a:extLst>
          </p:cNvPr>
          <p:cNvSpPr/>
          <p:nvPr/>
        </p:nvSpPr>
        <p:spPr>
          <a:xfrm>
            <a:off x="2062954" y="2659952"/>
            <a:ext cx="968481" cy="412044"/>
          </a:xfrm>
          <a:prstGeom prst="ellipse">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1227" dirty="0"/>
              <a:t>Child</a:t>
            </a:r>
          </a:p>
        </p:txBody>
      </p:sp>
      <p:sp>
        <p:nvSpPr>
          <p:cNvPr id="208" name="Oval 207">
            <a:extLst>
              <a:ext uri="{FF2B5EF4-FFF2-40B4-BE49-F238E27FC236}">
                <a16:creationId xmlns:a16="http://schemas.microsoft.com/office/drawing/2014/main" id="{352C38DF-C456-6541-83A2-58DF628BE653}"/>
              </a:ext>
            </a:extLst>
          </p:cNvPr>
          <p:cNvSpPr/>
          <p:nvPr/>
        </p:nvSpPr>
        <p:spPr>
          <a:xfrm>
            <a:off x="1031697" y="2231322"/>
            <a:ext cx="968481" cy="412044"/>
          </a:xfrm>
          <a:prstGeom prst="ellipse">
            <a:avLst/>
          </a:prstGeom>
          <a:solidFill>
            <a:schemeClr val="accent3"/>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1227" dirty="0"/>
              <a:t>Baby</a:t>
            </a:r>
          </a:p>
        </p:txBody>
      </p:sp>
      <p:sp>
        <p:nvSpPr>
          <p:cNvPr id="209" name="Oval 208">
            <a:extLst>
              <a:ext uri="{FF2B5EF4-FFF2-40B4-BE49-F238E27FC236}">
                <a16:creationId xmlns:a16="http://schemas.microsoft.com/office/drawing/2014/main" id="{DF38092F-68F0-A742-824D-7011D6BE7272}"/>
              </a:ext>
            </a:extLst>
          </p:cNvPr>
          <p:cNvSpPr/>
          <p:nvPr/>
        </p:nvSpPr>
        <p:spPr>
          <a:xfrm>
            <a:off x="1897425" y="1966605"/>
            <a:ext cx="968481" cy="412044"/>
          </a:xfrm>
          <a:prstGeom prst="ellipse">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1227" dirty="0"/>
              <a:t>Infant</a:t>
            </a:r>
          </a:p>
        </p:txBody>
      </p:sp>
      <p:cxnSp>
        <p:nvCxnSpPr>
          <p:cNvPr id="210" name="Straight Arrow Connector 209">
            <a:extLst>
              <a:ext uri="{FF2B5EF4-FFF2-40B4-BE49-F238E27FC236}">
                <a16:creationId xmlns:a16="http://schemas.microsoft.com/office/drawing/2014/main" id="{69231EE0-99C9-5044-BB43-8B71FCD07AAC}"/>
              </a:ext>
            </a:extLst>
          </p:cNvPr>
          <p:cNvCxnSpPr>
            <a:cxnSpLocks/>
            <a:stCxn id="209" idx="4"/>
            <a:endCxn id="207" idx="1"/>
          </p:cNvCxnSpPr>
          <p:nvPr/>
        </p:nvCxnSpPr>
        <p:spPr>
          <a:xfrm flipH="1">
            <a:off x="2204784" y="2378649"/>
            <a:ext cx="176881" cy="341646"/>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85CC3200-BB32-8F49-A478-AB3AD26EE7C5}"/>
              </a:ext>
            </a:extLst>
          </p:cNvPr>
          <p:cNvCxnSpPr>
            <a:cxnSpLocks/>
            <a:stCxn id="208" idx="5"/>
            <a:endCxn id="207" idx="1"/>
          </p:cNvCxnSpPr>
          <p:nvPr/>
        </p:nvCxnSpPr>
        <p:spPr>
          <a:xfrm>
            <a:off x="1858348" y="2583024"/>
            <a:ext cx="346437" cy="137271"/>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8802B45B-664D-0948-BF8E-C42E1DED19BF}"/>
              </a:ext>
            </a:extLst>
          </p:cNvPr>
          <p:cNvCxnSpPr>
            <a:cxnSpLocks/>
            <a:stCxn id="207" idx="4"/>
            <a:endCxn id="206" idx="3"/>
          </p:cNvCxnSpPr>
          <p:nvPr/>
        </p:nvCxnSpPr>
        <p:spPr>
          <a:xfrm>
            <a:off x="2547195" y="3071996"/>
            <a:ext cx="495896" cy="142304"/>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Oval 131">
            <a:extLst>
              <a:ext uri="{FF2B5EF4-FFF2-40B4-BE49-F238E27FC236}">
                <a16:creationId xmlns:a16="http://schemas.microsoft.com/office/drawing/2014/main" id="{B7A11980-4F4E-6645-80AD-7C32C0A765B6}"/>
              </a:ext>
            </a:extLst>
          </p:cNvPr>
          <p:cNvSpPr/>
          <p:nvPr/>
        </p:nvSpPr>
        <p:spPr>
          <a:xfrm>
            <a:off x="5874637" y="1828971"/>
            <a:ext cx="114300" cy="114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19"/>
          </a:p>
        </p:txBody>
      </p:sp>
      <p:cxnSp>
        <p:nvCxnSpPr>
          <p:cNvPr id="137" name="Straight Connector 136">
            <a:extLst>
              <a:ext uri="{FF2B5EF4-FFF2-40B4-BE49-F238E27FC236}">
                <a16:creationId xmlns:a16="http://schemas.microsoft.com/office/drawing/2014/main" id="{CEB832F6-D3CE-414D-AC3C-29F48345B6A8}"/>
              </a:ext>
            </a:extLst>
          </p:cNvPr>
          <p:cNvCxnSpPr>
            <a:cxnSpLocks/>
            <a:stCxn id="168" idx="7"/>
            <a:endCxn id="158" idx="3"/>
          </p:cNvCxnSpPr>
          <p:nvPr/>
        </p:nvCxnSpPr>
        <p:spPr>
          <a:xfrm flipV="1">
            <a:off x="8779845" y="4374873"/>
            <a:ext cx="222399" cy="132011"/>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FCA456A-2668-3545-8014-F1AFACA93442}"/>
              </a:ext>
            </a:extLst>
          </p:cNvPr>
          <p:cNvCxnSpPr>
            <a:cxnSpLocks/>
            <a:stCxn id="162" idx="0"/>
            <a:endCxn id="159" idx="4"/>
          </p:cNvCxnSpPr>
          <p:nvPr/>
        </p:nvCxnSpPr>
        <p:spPr>
          <a:xfrm flipV="1">
            <a:off x="8690114" y="2801145"/>
            <a:ext cx="55376" cy="12049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100813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3328180" y="1605409"/>
            <a:ext cx="4784223" cy="4148707"/>
          </a:xfrm>
          <a:prstGeom prst="rect">
            <a:avLst/>
          </a:prstGeom>
          <a:ln>
            <a:solidFill>
              <a:schemeClr val="tx1"/>
            </a:solidFill>
          </a:ln>
        </p:spPr>
      </p:pic>
      <p:sp>
        <p:nvSpPr>
          <p:cNvPr id="2" name="Title 1"/>
          <p:cNvSpPr>
            <a:spLocks noGrp="1"/>
          </p:cNvSpPr>
          <p:nvPr>
            <p:ph type="title"/>
          </p:nvPr>
        </p:nvSpPr>
        <p:spPr>
          <a:xfrm>
            <a:off x="296057" y="256367"/>
            <a:ext cx="11288111" cy="769992"/>
          </a:xfrm>
        </p:spPr>
        <p:txBody>
          <a:bodyPr>
            <a:normAutofit/>
          </a:bodyPr>
          <a:lstStyle/>
          <a:p>
            <a:r>
              <a:rPr lang="en-US" dirty="0"/>
              <a:t>Benefit Plans are Graphs</a:t>
            </a:r>
          </a:p>
        </p:txBody>
      </p:sp>
      <p:sp>
        <p:nvSpPr>
          <p:cNvPr id="5" name="TextBox 4"/>
          <p:cNvSpPr txBox="1"/>
          <p:nvPr/>
        </p:nvSpPr>
        <p:spPr>
          <a:xfrm>
            <a:off x="2498934" y="5970396"/>
            <a:ext cx="8064987"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Semantic searching of Benefit Plans involves understanding the “distance” between concepts.  This is used for search and chatbot question answering systems.</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6" name="TextBox 5"/>
          <p:cNvSpPr txBox="1"/>
          <p:nvPr/>
        </p:nvSpPr>
        <p:spPr>
          <a:xfrm>
            <a:off x="9837245" y="1411001"/>
            <a:ext cx="1893201"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Visualizer mode</a:t>
            </a:r>
            <a:r>
              <a:rPr kumimoji="0" lang="en-US" sz="1800" b="0" i="0" u="none" strike="noStrike" cap="none" spc="0" normalizeH="0" dirty="0">
                <a:ln>
                  <a:noFill/>
                </a:ln>
                <a:solidFill>
                  <a:srgbClr val="000000"/>
                </a:solidFill>
                <a:effectLst/>
                <a:uFillTx/>
                <a:latin typeface="+mj-lt"/>
                <a:ea typeface="+mj-ea"/>
                <a:cs typeface="+mj-cs"/>
                <a:sym typeface="Calibri"/>
              </a:rPr>
              <a:t> of Smartlogic Semaphore</a:t>
            </a:r>
          </a:p>
          <a:p>
            <a:pPr marL="0" marR="0" indent="0" algn="l" defTabSz="914400" rtl="0" fontAlgn="auto" latinLnBrk="0" hangingPunct="0">
              <a:lnSpc>
                <a:spcPct val="100000"/>
              </a:lnSpc>
              <a:spcBef>
                <a:spcPts val="0"/>
              </a:spcBef>
              <a:spcAft>
                <a:spcPts val="0"/>
              </a:spcAft>
              <a:buClrTx/>
              <a:buSzTx/>
              <a:buFontTx/>
              <a:buNone/>
              <a:tabLst/>
            </a:pPr>
            <a:r>
              <a:rPr lang="en-US" baseline="0" dirty="0">
                <a:solidFill>
                  <a:srgbClr val="000000"/>
                </a:solidFill>
                <a:latin typeface="+mj-lt"/>
                <a:ea typeface="+mj-ea"/>
                <a:cs typeface="+mj-cs"/>
                <a:sym typeface="Calibri"/>
              </a:rPr>
              <a:t>Ontology Editor</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cxnSp>
        <p:nvCxnSpPr>
          <p:cNvPr id="8" name="Straight Arrow Connector 7"/>
          <p:cNvCxnSpPr/>
          <p:nvPr/>
        </p:nvCxnSpPr>
        <p:spPr>
          <a:xfrm flipH="1">
            <a:off x="5587078" y="3989417"/>
            <a:ext cx="2962190" cy="247470"/>
          </a:xfrm>
          <a:prstGeom prst="straightConnector1">
            <a:avLst/>
          </a:prstGeom>
          <a:noFill/>
          <a:ln w="381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1" name="TextBox 10"/>
          <p:cNvSpPr txBox="1"/>
          <p:nvPr/>
        </p:nvSpPr>
        <p:spPr>
          <a:xfrm>
            <a:off x="6549036" y="1605409"/>
            <a:ext cx="1519208" cy="584773"/>
          </a:xfrm>
          <a:prstGeom prst="rect">
            <a:avLst/>
          </a:prstGeom>
          <a:solidFill>
            <a:schemeClr val="accent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mj-lt"/>
                <a:ea typeface="+mj-ea"/>
                <a:cs typeface="+mj-cs"/>
                <a:sym typeface="Calibri"/>
              </a:rPr>
              <a:t>Benefit Sections </a:t>
            </a:r>
            <a:r>
              <a:rPr kumimoji="0" lang="en-US" sz="1600" b="0" i="0" u="none" strike="noStrike" cap="none" spc="0" normalizeH="0" dirty="0">
                <a:ln>
                  <a:noFill/>
                </a:ln>
                <a:solidFill>
                  <a:srgbClr val="000000"/>
                </a:solidFill>
                <a:effectLst/>
                <a:uFillTx/>
                <a:latin typeface="+mj-lt"/>
                <a:ea typeface="+mj-ea"/>
                <a:cs typeface="+mj-cs"/>
                <a:sym typeface="Calibri"/>
              </a:rPr>
              <a:t>are Nodes</a:t>
            </a:r>
            <a:endParaRPr kumimoji="0" lang="en-US" sz="1600" b="0" i="0" u="none" strike="noStrike" cap="none" spc="0" normalizeH="0" baseline="0" dirty="0">
              <a:ln>
                <a:noFill/>
              </a:ln>
              <a:solidFill>
                <a:srgbClr val="000000"/>
              </a:solidFill>
              <a:effectLst/>
              <a:uFillTx/>
              <a:latin typeface="+mj-lt"/>
              <a:ea typeface="+mj-ea"/>
              <a:cs typeface="+mj-cs"/>
              <a:sym typeface="Calibri"/>
            </a:endParaRPr>
          </a:p>
        </p:txBody>
      </p:sp>
      <p:sp>
        <p:nvSpPr>
          <p:cNvPr id="12" name="TextBox 11"/>
          <p:cNvSpPr txBox="1"/>
          <p:nvPr/>
        </p:nvSpPr>
        <p:spPr>
          <a:xfrm>
            <a:off x="8774231" y="3250754"/>
            <a:ext cx="1864032" cy="1200327"/>
          </a:xfrm>
          <a:prstGeom prst="rect">
            <a:avLst/>
          </a:prstGeom>
          <a:solidFill>
            <a:schemeClr val="accent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Nodes are connected by typed relationships (links)</a:t>
            </a:r>
          </a:p>
        </p:txBody>
      </p:sp>
      <p:cxnSp>
        <p:nvCxnSpPr>
          <p:cNvPr id="15" name="Straight Arrow Connector 14"/>
          <p:cNvCxnSpPr/>
          <p:nvPr/>
        </p:nvCxnSpPr>
        <p:spPr>
          <a:xfrm flipH="1">
            <a:off x="5375348" y="1926452"/>
            <a:ext cx="1129530" cy="245384"/>
          </a:xfrm>
          <a:prstGeom prst="straightConnector1">
            <a:avLst/>
          </a:prstGeom>
          <a:noFill/>
          <a:ln w="381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8" name="Straight Arrow Connector 27"/>
          <p:cNvCxnSpPr/>
          <p:nvPr/>
        </p:nvCxnSpPr>
        <p:spPr>
          <a:xfrm flipV="1">
            <a:off x="2313155" y="1926452"/>
            <a:ext cx="997414" cy="8989"/>
          </a:xfrm>
          <a:prstGeom prst="straightConnector1">
            <a:avLst/>
          </a:prstGeom>
          <a:noFill/>
          <a:ln w="381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31" name="TextBox 30"/>
          <p:cNvSpPr txBox="1"/>
          <p:nvPr/>
        </p:nvSpPr>
        <p:spPr>
          <a:xfrm>
            <a:off x="954949" y="1710172"/>
            <a:ext cx="1360768" cy="923328"/>
          </a:xfrm>
          <a:prstGeom prst="rect">
            <a:avLst/>
          </a:prstGeom>
          <a:solidFill>
            <a:schemeClr val="accent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Nodes each have a Class</a:t>
            </a:r>
          </a:p>
          <a:p>
            <a:pPr marL="0" marR="0" indent="0" algn="l" defTabSz="914400" rtl="0" fontAlgn="auto" latinLnBrk="0" hangingPunct="0">
              <a:lnSpc>
                <a:spcPct val="100000"/>
              </a:lnSpc>
              <a:spcBef>
                <a:spcPts val="0"/>
              </a:spcBef>
              <a:spcAft>
                <a:spcPts val="0"/>
              </a:spcAft>
              <a:buClrTx/>
              <a:buSzTx/>
              <a:buFontTx/>
              <a:buNone/>
              <a:tabLst/>
            </a:pPr>
            <a:r>
              <a:rPr lang="en-US" dirty="0"/>
              <a:t>(color)</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cxnSp>
        <p:nvCxnSpPr>
          <p:cNvPr id="17" name="Straight Arrow Connector 16"/>
          <p:cNvCxnSpPr/>
          <p:nvPr/>
        </p:nvCxnSpPr>
        <p:spPr>
          <a:xfrm flipH="1">
            <a:off x="6066264" y="2203044"/>
            <a:ext cx="550125" cy="1078918"/>
          </a:xfrm>
          <a:prstGeom prst="straightConnector1">
            <a:avLst/>
          </a:prstGeom>
          <a:noFill/>
          <a:ln w="381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7818587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600" y="317561"/>
            <a:ext cx="11360800" cy="763600"/>
          </a:xfrm>
        </p:spPr>
        <p:txBody>
          <a:bodyPr>
            <a:normAutofit fontScale="90000"/>
          </a:bodyPr>
          <a:lstStyle/>
          <a:p>
            <a:r>
              <a:rPr lang="en-US" dirty="0"/>
              <a:t>Documents are Graphs</a:t>
            </a:r>
          </a:p>
        </p:txBody>
      </p:sp>
      <p:sp>
        <p:nvSpPr>
          <p:cNvPr id="3" name="Text Placeholder 2"/>
          <p:cNvSpPr>
            <a:spLocks noGrp="1"/>
          </p:cNvSpPr>
          <p:nvPr>
            <p:ph type="body" idx="1"/>
          </p:nvPr>
        </p:nvSpPr>
        <p:spPr>
          <a:xfrm>
            <a:off x="1157925" y="5638418"/>
            <a:ext cx="9876150" cy="715815"/>
          </a:xfrm>
        </p:spPr>
        <p:txBody>
          <a:bodyPr>
            <a:normAutofit fontScale="85000" lnSpcReduction="10000"/>
          </a:bodyPr>
          <a:lstStyle/>
          <a:p>
            <a:pPr marL="0" indent="0">
              <a:buNone/>
            </a:pPr>
            <a:r>
              <a:rPr lang="en-US" i="1" dirty="0"/>
              <a:t> Facts can be extracted directly from text documents and placed into a graphs</a:t>
            </a:r>
          </a:p>
        </p:txBody>
      </p:sp>
      <p:sp>
        <p:nvSpPr>
          <p:cNvPr id="4" name="Slide Number Placeholder 3"/>
          <p:cNvSpPr>
            <a:spLocks noGrp="1"/>
          </p:cNvSpPr>
          <p:nvPr>
            <p:ph type="sldNum" idx="12"/>
          </p:nvPr>
        </p:nvSpPr>
        <p:spPr/>
        <p:txBody>
          <a:bodyPr/>
          <a:lstStyle/>
          <a:p>
            <a:fld id="{00000000-1234-1234-1234-123412341234}" type="slidenum">
              <a:rPr lang="en" smtClean="0"/>
              <a:pPr/>
              <a:t>23</a:t>
            </a:fld>
            <a:endParaRPr lang="en"/>
          </a:p>
        </p:txBody>
      </p:sp>
      <p:sp>
        <p:nvSpPr>
          <p:cNvPr id="5" name="TextBox 4"/>
          <p:cNvSpPr txBox="1"/>
          <p:nvPr/>
        </p:nvSpPr>
        <p:spPr>
          <a:xfrm>
            <a:off x="1539169" y="1462961"/>
            <a:ext cx="9494906" cy="1141979"/>
          </a:xfrm>
          <a:prstGeom prst="rect">
            <a:avLst/>
          </a:prstGeom>
          <a:solidFill>
            <a:schemeClr val="bg1">
              <a:lumMod val="95000"/>
            </a:schemeClr>
          </a:solidFill>
          <a:ln>
            <a:solidFill>
              <a:schemeClr val="bg1">
                <a:lumMod val="50000"/>
              </a:schemeClr>
            </a:solidFill>
          </a:ln>
        </p:spPr>
        <p:txBody>
          <a:bodyPr wrap="square" rtlCol="0">
            <a:spAutoFit/>
          </a:bodyPr>
          <a:lstStyle/>
          <a:p>
            <a:r>
              <a:rPr lang="en-US" sz="1364" b="1" dirty="0"/>
              <a:t>THIS SERVICES AGREEMENT </a:t>
            </a:r>
            <a:r>
              <a:rPr lang="en-US" sz="1364" dirty="0"/>
              <a:t>(this "Agreement"), </a:t>
            </a:r>
            <a:r>
              <a:rPr lang="en-US" sz="1364" u="sng" dirty="0">
                <a:solidFill>
                  <a:schemeClr val="accent1"/>
                </a:solidFill>
              </a:rPr>
              <a:t>effective as of March 15, 2018 </a:t>
            </a:r>
            <a:r>
              <a:rPr lang="en-US" sz="1364" dirty="0"/>
              <a:t>(the "Effective Date"), is entered into by and between </a:t>
            </a:r>
            <a:r>
              <a:rPr lang="en-US" sz="1364" u="sng" dirty="0">
                <a:solidFill>
                  <a:schemeClr val="accent1"/>
                </a:solidFill>
              </a:rPr>
              <a:t>Acme Services, Inc. </a:t>
            </a:r>
            <a:r>
              <a:rPr lang="en-US" sz="1364" dirty="0"/>
              <a:t>("Company") and </a:t>
            </a:r>
            <a:r>
              <a:rPr lang="en-US" sz="1364" u="sng" dirty="0">
                <a:solidFill>
                  <a:schemeClr val="accent1"/>
                </a:solidFill>
              </a:rPr>
              <a:t>United HealthCare Services, Inc</a:t>
            </a:r>
            <a:r>
              <a:rPr lang="en-US" sz="1364" dirty="0"/>
              <a:t>., for the purpose of setting forth the terms and conditions under which Company will provide certain services to United HealthCare Services, Inc. and its Affiliates (collectively, "UHS"). As used herein, "Affiliate" means any entity directly or indirectly controlled by, controlling, or under common control with United HealthCare Services, Inc. Any Affiliate may receive Services (as defined below) under this Agreement. </a:t>
            </a:r>
          </a:p>
        </p:txBody>
      </p:sp>
      <p:sp>
        <p:nvSpPr>
          <p:cNvPr id="6" name="Oval 5"/>
          <p:cNvSpPr/>
          <p:nvPr/>
        </p:nvSpPr>
        <p:spPr>
          <a:xfrm>
            <a:off x="1649786" y="3906177"/>
            <a:ext cx="1696614" cy="518832"/>
          </a:xfrm>
          <a:prstGeom prst="ellipse">
            <a:avLst/>
          </a:prstGeom>
          <a:solidFill>
            <a:schemeClr val="accent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2000" b="1" dirty="0"/>
              <a:t>Contract</a:t>
            </a:r>
          </a:p>
        </p:txBody>
      </p:sp>
      <p:sp>
        <p:nvSpPr>
          <p:cNvPr id="7" name="Oval 6"/>
          <p:cNvSpPr/>
          <p:nvPr/>
        </p:nvSpPr>
        <p:spPr>
          <a:xfrm>
            <a:off x="6965674" y="3214702"/>
            <a:ext cx="2375356" cy="518832"/>
          </a:xfrm>
          <a:prstGeom prst="ellipse">
            <a:avLst/>
          </a:prstGeom>
          <a:solidFill>
            <a:schemeClr val="accent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b="1"/>
              <a:t>March </a:t>
            </a:r>
            <a:r>
              <a:rPr lang="en-US" b="1" dirty="0"/>
              <a:t>15 2018</a:t>
            </a:r>
          </a:p>
        </p:txBody>
      </p:sp>
      <p:sp>
        <p:nvSpPr>
          <p:cNvPr id="8" name="Rectangle 7"/>
          <p:cNvSpPr/>
          <p:nvPr/>
        </p:nvSpPr>
        <p:spPr>
          <a:xfrm>
            <a:off x="4179641" y="3299394"/>
            <a:ext cx="2044115" cy="38590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1600" b="1">
                <a:solidFill>
                  <a:schemeClr val="tx1"/>
                </a:solidFill>
              </a:rPr>
              <a:t>Effective Date</a:t>
            </a:r>
            <a:endParaRPr lang="en-US" sz="1600" b="1" dirty="0" err="1">
              <a:solidFill>
                <a:schemeClr val="tx1"/>
              </a:solidFill>
            </a:endParaRPr>
          </a:p>
        </p:txBody>
      </p:sp>
      <p:sp>
        <p:nvSpPr>
          <p:cNvPr id="9" name="Rectangle 8"/>
          <p:cNvSpPr/>
          <p:nvPr/>
        </p:nvSpPr>
        <p:spPr>
          <a:xfrm>
            <a:off x="4179643" y="3974683"/>
            <a:ext cx="2044115" cy="38590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1600" b="1" dirty="0">
                <a:solidFill>
                  <a:schemeClr val="tx1"/>
                </a:solidFill>
              </a:rPr>
              <a:t>Service Provider</a:t>
            </a:r>
          </a:p>
        </p:txBody>
      </p:sp>
      <p:sp>
        <p:nvSpPr>
          <p:cNvPr id="10" name="Oval 9"/>
          <p:cNvSpPr/>
          <p:nvPr/>
        </p:nvSpPr>
        <p:spPr>
          <a:xfrm>
            <a:off x="6965674" y="3906177"/>
            <a:ext cx="3248439" cy="518832"/>
          </a:xfrm>
          <a:prstGeom prst="ellipse">
            <a:avLst/>
          </a:prstGeom>
          <a:solidFill>
            <a:schemeClr val="accent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b="1" dirty="0"/>
              <a:t>Acme Services Inc.</a:t>
            </a:r>
          </a:p>
        </p:txBody>
      </p:sp>
      <p:sp>
        <p:nvSpPr>
          <p:cNvPr id="11" name="Rectangle 10"/>
          <p:cNvSpPr/>
          <p:nvPr/>
        </p:nvSpPr>
        <p:spPr>
          <a:xfrm>
            <a:off x="4179641" y="4613257"/>
            <a:ext cx="2044115" cy="385900"/>
          </a:xfrm>
          <a:prstGeom prst="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1600" b="1">
                <a:solidFill>
                  <a:schemeClr val="tx1"/>
                </a:solidFill>
              </a:rPr>
              <a:t>Service Consumer</a:t>
            </a:r>
            <a:endParaRPr lang="en-US" sz="1600" b="1" dirty="0">
              <a:solidFill>
                <a:schemeClr val="tx1"/>
              </a:solidFill>
            </a:endParaRPr>
          </a:p>
        </p:txBody>
      </p:sp>
      <p:sp>
        <p:nvSpPr>
          <p:cNvPr id="12" name="Oval 11"/>
          <p:cNvSpPr/>
          <p:nvPr/>
        </p:nvSpPr>
        <p:spPr>
          <a:xfrm>
            <a:off x="6965674" y="4546791"/>
            <a:ext cx="3432408" cy="518832"/>
          </a:xfrm>
          <a:prstGeom prst="ellipse">
            <a:avLst/>
          </a:prstGeom>
          <a:solidFill>
            <a:schemeClr val="accent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b="1" dirty="0"/>
              <a:t>United HealthCare </a:t>
            </a:r>
          </a:p>
        </p:txBody>
      </p:sp>
      <p:cxnSp>
        <p:nvCxnSpPr>
          <p:cNvPr id="14" name="Straight Arrow Connector 13"/>
          <p:cNvCxnSpPr>
            <a:stCxn id="6" idx="6"/>
            <a:endCxn id="8" idx="1"/>
          </p:cNvCxnSpPr>
          <p:nvPr/>
        </p:nvCxnSpPr>
        <p:spPr>
          <a:xfrm flipV="1">
            <a:off x="3346400" y="3492344"/>
            <a:ext cx="833241" cy="673249"/>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6"/>
            <a:endCxn id="9" idx="1"/>
          </p:cNvCxnSpPr>
          <p:nvPr/>
        </p:nvCxnSpPr>
        <p:spPr>
          <a:xfrm>
            <a:off x="3346400" y="4165593"/>
            <a:ext cx="833243" cy="204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6" idx="6"/>
            <a:endCxn id="11" idx="1"/>
          </p:cNvCxnSpPr>
          <p:nvPr/>
        </p:nvCxnSpPr>
        <p:spPr>
          <a:xfrm>
            <a:off x="3346400" y="4165593"/>
            <a:ext cx="833241" cy="640614"/>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7" idx="2"/>
          </p:cNvCxnSpPr>
          <p:nvPr/>
        </p:nvCxnSpPr>
        <p:spPr>
          <a:xfrm>
            <a:off x="6223756" y="3474118"/>
            <a:ext cx="741918" cy="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223757" y="4157477"/>
            <a:ext cx="838083" cy="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1" idx="3"/>
            <a:endCxn id="12" idx="2"/>
          </p:cNvCxnSpPr>
          <p:nvPr/>
        </p:nvCxnSpPr>
        <p:spPr>
          <a:xfrm flipV="1">
            <a:off x="6223756" y="4806207"/>
            <a:ext cx="741918" cy="1"/>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9098362" y="2989986"/>
            <a:ext cx="904287" cy="302262"/>
          </a:xfrm>
          <a:prstGeom prst="rect">
            <a:avLst/>
          </a:prstGeom>
          <a:noFill/>
        </p:spPr>
        <p:txBody>
          <a:bodyPr wrap="none" rtlCol="0">
            <a:spAutoFit/>
          </a:bodyPr>
          <a:lstStyle/>
          <a:p>
            <a:r>
              <a:rPr lang="en-US" sz="1364" dirty="0"/>
              <a:t>type=date</a:t>
            </a:r>
          </a:p>
        </p:txBody>
      </p:sp>
      <p:sp>
        <p:nvSpPr>
          <p:cNvPr id="38" name="TextBox 37"/>
          <p:cNvSpPr txBox="1"/>
          <p:nvPr/>
        </p:nvSpPr>
        <p:spPr>
          <a:xfrm>
            <a:off x="9706283" y="3605910"/>
            <a:ext cx="1233286" cy="302262"/>
          </a:xfrm>
          <a:prstGeom prst="rect">
            <a:avLst/>
          </a:prstGeom>
          <a:noFill/>
        </p:spPr>
        <p:txBody>
          <a:bodyPr wrap="none" rtlCol="0">
            <a:spAutoFit/>
          </a:bodyPr>
          <a:lstStyle/>
          <a:p>
            <a:r>
              <a:rPr lang="en-US" sz="1364" dirty="0"/>
              <a:t>t</a:t>
            </a:r>
            <a:r>
              <a:rPr lang="en-US" sz="1364"/>
              <a:t>ype=company</a:t>
            </a:r>
            <a:endParaRPr lang="en-US" sz="1364" dirty="0"/>
          </a:p>
        </p:txBody>
      </p:sp>
      <p:sp>
        <p:nvSpPr>
          <p:cNvPr id="39" name="TextBox 38"/>
          <p:cNvSpPr txBox="1"/>
          <p:nvPr/>
        </p:nvSpPr>
        <p:spPr>
          <a:xfrm>
            <a:off x="9953280" y="4335288"/>
            <a:ext cx="1233286" cy="302262"/>
          </a:xfrm>
          <a:prstGeom prst="rect">
            <a:avLst/>
          </a:prstGeom>
          <a:noFill/>
        </p:spPr>
        <p:txBody>
          <a:bodyPr wrap="none" rtlCol="0">
            <a:spAutoFit/>
          </a:bodyPr>
          <a:lstStyle/>
          <a:p>
            <a:r>
              <a:rPr lang="en-US" sz="1364" dirty="0"/>
              <a:t>t</a:t>
            </a:r>
            <a:r>
              <a:rPr lang="en-US" sz="1364"/>
              <a:t>ype=company</a:t>
            </a:r>
            <a:endParaRPr lang="en-US" sz="1364" dirty="0"/>
          </a:p>
        </p:txBody>
      </p:sp>
      <p:sp>
        <p:nvSpPr>
          <p:cNvPr id="40" name="TextBox 39"/>
          <p:cNvSpPr txBox="1"/>
          <p:nvPr/>
        </p:nvSpPr>
        <p:spPr>
          <a:xfrm>
            <a:off x="4543629" y="5059236"/>
            <a:ext cx="1007712" cy="281167"/>
          </a:xfrm>
          <a:prstGeom prst="rect">
            <a:avLst/>
          </a:prstGeom>
          <a:noFill/>
        </p:spPr>
        <p:txBody>
          <a:bodyPr wrap="none" rtlCol="0">
            <a:spAutoFit/>
          </a:bodyPr>
          <a:lstStyle/>
          <a:p>
            <a:r>
              <a:rPr lang="en-US" sz="1227"/>
              <a:t>relationships</a:t>
            </a:r>
            <a:endParaRPr lang="en-US" sz="1227" dirty="0"/>
          </a:p>
        </p:txBody>
      </p:sp>
    </p:spTree>
    <p:extLst>
      <p:ext uri="{BB962C8B-B14F-4D97-AF65-F5344CB8AC3E}">
        <p14:creationId xmlns:p14="http://schemas.microsoft.com/office/powerpoint/2010/main" val="254288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559" y="312302"/>
            <a:ext cx="11288111" cy="769992"/>
          </a:xfrm>
        </p:spPr>
        <p:txBody>
          <a:bodyPr>
            <a:normAutofit/>
          </a:bodyPr>
          <a:lstStyle/>
          <a:p>
            <a:r>
              <a:rPr lang="en-US" dirty="0"/>
              <a:t>Sample Graph Traversal Patterns</a:t>
            </a:r>
          </a:p>
        </p:txBody>
      </p:sp>
      <p:sp>
        <p:nvSpPr>
          <p:cNvPr id="4" name="Slide Number Placeholder 3"/>
          <p:cNvSpPr>
            <a:spLocks noGrp="1"/>
          </p:cNvSpPr>
          <p:nvPr>
            <p:ph type="sldNum" sz="quarter" idx="12"/>
          </p:nvPr>
        </p:nvSpPr>
        <p:spPr/>
        <p:txBody>
          <a:bodyPr/>
          <a:lstStyle/>
          <a:p>
            <a:fld id="{00000000-1234-1234-1234-123412341234}" type="slidenum">
              <a:rPr lang="en" smtClean="0"/>
              <a:pPr/>
              <a:t>24</a:t>
            </a:fld>
            <a:endParaRPr lang="en"/>
          </a:p>
        </p:txBody>
      </p:sp>
      <p:sp>
        <p:nvSpPr>
          <p:cNvPr id="5" name="TextBox 4"/>
          <p:cNvSpPr txBox="1"/>
          <p:nvPr/>
        </p:nvSpPr>
        <p:spPr>
          <a:xfrm>
            <a:off x="1264185" y="1458982"/>
            <a:ext cx="2026227" cy="892552"/>
          </a:xfrm>
          <a:prstGeom prst="rect">
            <a:avLst/>
          </a:prstGeom>
          <a:noFill/>
        </p:spPr>
        <p:txBody>
          <a:bodyPr wrap="square" rtlCol="0">
            <a:spAutoFit/>
          </a:bodyPr>
          <a:lstStyle/>
          <a:p>
            <a:r>
              <a:rPr lang="en-US" sz="2400" b="1" dirty="0"/>
              <a:t>Dependencies</a:t>
            </a:r>
          </a:p>
          <a:p>
            <a:pPr marL="233789" indent="-233789">
              <a:buFont typeface="Arial" charset="0"/>
              <a:buChar char="•"/>
            </a:pPr>
            <a:r>
              <a:rPr lang="en-US" sz="1400" dirty="0"/>
              <a:t>Failure chains</a:t>
            </a:r>
          </a:p>
          <a:p>
            <a:pPr marL="233789" indent="-233789">
              <a:buFont typeface="Arial" charset="0"/>
              <a:buChar char="•"/>
            </a:pPr>
            <a:r>
              <a:rPr lang="en-US" sz="1400" dirty="0"/>
              <a:t>Order of operations</a:t>
            </a:r>
          </a:p>
        </p:txBody>
      </p:sp>
      <p:sp>
        <p:nvSpPr>
          <p:cNvPr id="6" name="TextBox 5"/>
          <p:cNvSpPr txBox="1"/>
          <p:nvPr/>
        </p:nvSpPr>
        <p:spPr>
          <a:xfrm>
            <a:off x="4928959" y="1458982"/>
            <a:ext cx="2239217" cy="892552"/>
          </a:xfrm>
          <a:prstGeom prst="rect">
            <a:avLst/>
          </a:prstGeom>
          <a:noFill/>
        </p:spPr>
        <p:txBody>
          <a:bodyPr wrap="square" rtlCol="0">
            <a:spAutoFit/>
          </a:bodyPr>
          <a:lstStyle/>
          <a:p>
            <a:r>
              <a:rPr lang="en-US" sz="2400" b="1" dirty="0"/>
              <a:t>Clustering</a:t>
            </a:r>
          </a:p>
          <a:p>
            <a:pPr marL="233789" indent="-233789">
              <a:buFont typeface="Arial" charset="0"/>
              <a:buChar char="•"/>
            </a:pPr>
            <a:r>
              <a:rPr lang="en-US" sz="1400" dirty="0"/>
              <a:t>Finding related items</a:t>
            </a:r>
          </a:p>
          <a:p>
            <a:pPr marL="233789" indent="-233789">
              <a:buFont typeface="Arial" charset="0"/>
              <a:buChar char="•"/>
            </a:pPr>
            <a:r>
              <a:rPr lang="en-US" sz="1400" dirty="0"/>
              <a:t>Friends, fraud networks</a:t>
            </a:r>
          </a:p>
        </p:txBody>
      </p:sp>
      <p:sp>
        <p:nvSpPr>
          <p:cNvPr id="7" name="TextBox 6"/>
          <p:cNvSpPr txBox="1"/>
          <p:nvPr/>
        </p:nvSpPr>
        <p:spPr>
          <a:xfrm>
            <a:off x="7834841" y="1469621"/>
            <a:ext cx="2463402" cy="892552"/>
          </a:xfrm>
          <a:prstGeom prst="rect">
            <a:avLst/>
          </a:prstGeom>
          <a:noFill/>
        </p:spPr>
        <p:txBody>
          <a:bodyPr wrap="square" rtlCol="0">
            <a:spAutoFit/>
          </a:bodyPr>
          <a:lstStyle/>
          <a:p>
            <a:r>
              <a:rPr lang="en-US" sz="2400" b="1" dirty="0"/>
              <a:t>Similarity</a:t>
            </a:r>
          </a:p>
          <a:p>
            <a:pPr marL="233789" indent="-233789">
              <a:buFont typeface="Arial" charset="0"/>
              <a:buChar char="•"/>
            </a:pPr>
            <a:r>
              <a:rPr lang="en-US" sz="1400" dirty="0"/>
              <a:t>Similar paths and patterns</a:t>
            </a:r>
          </a:p>
          <a:p>
            <a:endParaRPr lang="en-US" sz="1400" dirty="0"/>
          </a:p>
        </p:txBody>
      </p:sp>
      <p:sp>
        <p:nvSpPr>
          <p:cNvPr id="8" name="TextBox 7"/>
          <p:cNvSpPr txBox="1"/>
          <p:nvPr/>
        </p:nvSpPr>
        <p:spPr>
          <a:xfrm>
            <a:off x="1281925" y="3964639"/>
            <a:ext cx="3238168" cy="954107"/>
          </a:xfrm>
          <a:prstGeom prst="rect">
            <a:avLst/>
          </a:prstGeom>
          <a:noFill/>
        </p:spPr>
        <p:txBody>
          <a:bodyPr wrap="square" rtlCol="0">
            <a:spAutoFit/>
          </a:bodyPr>
          <a:lstStyle/>
          <a:p>
            <a:r>
              <a:rPr lang="en-US" sz="2400" b="1" dirty="0"/>
              <a:t>Matching/Categorizing</a:t>
            </a:r>
          </a:p>
          <a:p>
            <a:pPr marL="233789" indent="-233789">
              <a:buFont typeface="Arial" charset="0"/>
              <a:buChar char="•"/>
            </a:pPr>
            <a:r>
              <a:rPr lang="en-US" sz="1400" dirty="0"/>
              <a:t>Look for and tag specific patterns</a:t>
            </a:r>
          </a:p>
          <a:p>
            <a:endParaRPr lang="en-US" dirty="0"/>
          </a:p>
        </p:txBody>
      </p:sp>
      <p:sp>
        <p:nvSpPr>
          <p:cNvPr id="9" name="TextBox 8"/>
          <p:cNvSpPr txBox="1"/>
          <p:nvPr/>
        </p:nvSpPr>
        <p:spPr>
          <a:xfrm>
            <a:off x="4786082" y="3951244"/>
            <a:ext cx="2593590" cy="1292662"/>
          </a:xfrm>
          <a:prstGeom prst="rect">
            <a:avLst/>
          </a:prstGeom>
          <a:noFill/>
        </p:spPr>
        <p:txBody>
          <a:bodyPr wrap="square" rtlCol="0">
            <a:spAutoFit/>
          </a:bodyPr>
          <a:lstStyle/>
          <a:p>
            <a:r>
              <a:rPr lang="en-US" sz="2400" b="1" dirty="0"/>
              <a:t>Flow/Cost</a:t>
            </a:r>
          </a:p>
          <a:p>
            <a:pPr marL="233789" indent="-233789">
              <a:buFont typeface="Arial" charset="0"/>
              <a:buChar char="•"/>
            </a:pPr>
            <a:r>
              <a:rPr lang="en-US" dirty="0"/>
              <a:t>Optimize costs based on routing</a:t>
            </a:r>
          </a:p>
          <a:p>
            <a:pPr marL="233789" indent="-233789">
              <a:buFont typeface="Arial" charset="0"/>
              <a:buChar char="•"/>
            </a:pPr>
            <a:r>
              <a:rPr lang="en-US" dirty="0"/>
              <a:t>Path optimization</a:t>
            </a:r>
          </a:p>
        </p:txBody>
      </p:sp>
      <p:sp>
        <p:nvSpPr>
          <p:cNvPr id="10" name="TextBox 9"/>
          <p:cNvSpPr txBox="1"/>
          <p:nvPr/>
        </p:nvSpPr>
        <p:spPr>
          <a:xfrm>
            <a:off x="7816656" y="3994438"/>
            <a:ext cx="2929633" cy="892552"/>
          </a:xfrm>
          <a:prstGeom prst="rect">
            <a:avLst/>
          </a:prstGeom>
          <a:noFill/>
        </p:spPr>
        <p:txBody>
          <a:bodyPr wrap="square" rtlCol="0">
            <a:spAutoFit/>
          </a:bodyPr>
          <a:lstStyle/>
          <a:p>
            <a:r>
              <a:rPr lang="en-US" sz="2400" b="1" dirty="0"/>
              <a:t>Centrality/Search</a:t>
            </a:r>
          </a:p>
          <a:p>
            <a:pPr marL="233789" indent="-233789">
              <a:buFont typeface="Arial" charset="0"/>
              <a:buChar char="•"/>
            </a:pPr>
            <a:r>
              <a:rPr lang="en-US" sz="1400" dirty="0"/>
              <a:t>Which nodes are the most connected or relevant?</a:t>
            </a:r>
          </a:p>
        </p:txBody>
      </p:sp>
      <p:sp>
        <p:nvSpPr>
          <p:cNvPr id="11" name="Rectangle 10"/>
          <p:cNvSpPr/>
          <p:nvPr/>
        </p:nvSpPr>
        <p:spPr>
          <a:xfrm>
            <a:off x="1254038" y="2462534"/>
            <a:ext cx="474085" cy="28250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1227" dirty="0">
                <a:solidFill>
                  <a:schemeClr val="tx1"/>
                </a:solidFill>
              </a:rPr>
              <a:t>API</a:t>
            </a:r>
          </a:p>
        </p:txBody>
      </p:sp>
      <p:sp>
        <p:nvSpPr>
          <p:cNvPr id="12" name="Rectangle 11"/>
          <p:cNvSpPr/>
          <p:nvPr/>
        </p:nvSpPr>
        <p:spPr>
          <a:xfrm>
            <a:off x="2208127" y="2462534"/>
            <a:ext cx="638221" cy="282503"/>
          </a:xfrm>
          <a:prstGeom prst="rect">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1227" dirty="0"/>
              <a:t>Server</a:t>
            </a:r>
          </a:p>
        </p:txBody>
      </p:sp>
      <p:sp>
        <p:nvSpPr>
          <p:cNvPr id="13" name="Rectangle 12"/>
          <p:cNvSpPr/>
          <p:nvPr/>
        </p:nvSpPr>
        <p:spPr>
          <a:xfrm>
            <a:off x="3228432" y="2462186"/>
            <a:ext cx="474085" cy="28250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1227" dirty="0"/>
              <a:t>Auth</a:t>
            </a:r>
          </a:p>
        </p:txBody>
      </p:sp>
      <p:cxnSp>
        <p:nvCxnSpPr>
          <p:cNvPr id="15" name="Straight Arrow Connector 14"/>
          <p:cNvCxnSpPr>
            <a:cxnSpLocks/>
            <a:stCxn id="11" idx="3"/>
            <a:endCxn id="12" idx="1"/>
          </p:cNvCxnSpPr>
          <p:nvPr/>
        </p:nvCxnSpPr>
        <p:spPr>
          <a:xfrm>
            <a:off x="1728123" y="2603786"/>
            <a:ext cx="480004" cy="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a:stCxn id="12" idx="3"/>
            <a:endCxn id="13" idx="1"/>
          </p:cNvCxnSpPr>
          <p:nvPr/>
        </p:nvCxnSpPr>
        <p:spPr>
          <a:xfrm flipV="1">
            <a:off x="2846348" y="2603438"/>
            <a:ext cx="382084" cy="348"/>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5109574" y="2635562"/>
            <a:ext cx="282503" cy="2825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25" name="Oval 24"/>
          <p:cNvSpPr/>
          <p:nvPr/>
        </p:nvSpPr>
        <p:spPr>
          <a:xfrm>
            <a:off x="5619377" y="2639075"/>
            <a:ext cx="282503" cy="2825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26" name="Oval 25"/>
          <p:cNvSpPr/>
          <p:nvPr/>
        </p:nvSpPr>
        <p:spPr>
          <a:xfrm>
            <a:off x="6127560" y="2635562"/>
            <a:ext cx="282503" cy="282503"/>
          </a:xfrm>
          <a:prstGeom prst="ellipse">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cxnSp>
        <p:nvCxnSpPr>
          <p:cNvPr id="27" name="Straight Arrow Connector 26"/>
          <p:cNvCxnSpPr/>
          <p:nvPr/>
        </p:nvCxnSpPr>
        <p:spPr>
          <a:xfrm>
            <a:off x="5392078" y="2776814"/>
            <a:ext cx="227300" cy="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5901881" y="2776814"/>
            <a:ext cx="227300" cy="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5929480" y="3352453"/>
            <a:ext cx="282503" cy="2825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30" name="Oval 29"/>
          <p:cNvSpPr/>
          <p:nvPr/>
        </p:nvSpPr>
        <p:spPr>
          <a:xfrm>
            <a:off x="5557684" y="2987606"/>
            <a:ext cx="282503" cy="282503"/>
          </a:xfrm>
          <a:prstGeom prst="ellipse">
            <a:avLst/>
          </a:prstGeom>
          <a:solidFill>
            <a:srgbClr val="888B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cxnSp>
        <p:nvCxnSpPr>
          <p:cNvPr id="32" name="Straight Arrow Connector 31"/>
          <p:cNvCxnSpPr>
            <a:stCxn id="24" idx="5"/>
            <a:endCxn id="30" idx="1"/>
          </p:cNvCxnSpPr>
          <p:nvPr/>
        </p:nvCxnSpPr>
        <p:spPr>
          <a:xfrm>
            <a:off x="5350705" y="2876695"/>
            <a:ext cx="248350" cy="152283"/>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0" idx="5"/>
            <a:endCxn id="29" idx="1"/>
          </p:cNvCxnSpPr>
          <p:nvPr/>
        </p:nvCxnSpPr>
        <p:spPr>
          <a:xfrm>
            <a:off x="5798816" y="3228739"/>
            <a:ext cx="172036" cy="165087"/>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5308499" y="5430589"/>
            <a:ext cx="1342696" cy="664887"/>
            <a:chOff x="6949503" y="7434815"/>
            <a:chExt cx="1969287" cy="975167"/>
          </a:xfrm>
        </p:grpSpPr>
        <p:sp>
          <p:nvSpPr>
            <p:cNvPr id="42" name="Oval 41"/>
            <p:cNvSpPr/>
            <p:nvPr/>
          </p:nvSpPr>
          <p:spPr>
            <a:xfrm>
              <a:off x="6949503" y="7434815"/>
              <a:ext cx="414338" cy="41433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43" name="Oval 42"/>
            <p:cNvSpPr/>
            <p:nvPr/>
          </p:nvSpPr>
          <p:spPr>
            <a:xfrm>
              <a:off x="7804372" y="7434815"/>
              <a:ext cx="414338" cy="414338"/>
            </a:xfrm>
            <a:prstGeom prst="ellipse">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44" name="Oval 43"/>
            <p:cNvSpPr/>
            <p:nvPr/>
          </p:nvSpPr>
          <p:spPr>
            <a:xfrm>
              <a:off x="8504452" y="7995644"/>
              <a:ext cx="414338" cy="414338"/>
            </a:xfrm>
            <a:prstGeom prst="ellipse">
              <a:avLst/>
            </a:prstGeom>
            <a:solidFill>
              <a:srgbClr val="888B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cxnSp>
          <p:nvCxnSpPr>
            <p:cNvPr id="45" name="Straight Arrow Connector 44"/>
            <p:cNvCxnSpPr>
              <a:stCxn id="42" idx="6"/>
              <a:endCxn id="43" idx="2"/>
            </p:cNvCxnSpPr>
            <p:nvPr/>
          </p:nvCxnSpPr>
          <p:spPr>
            <a:xfrm>
              <a:off x="7363841" y="7641984"/>
              <a:ext cx="440531" cy="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3" idx="5"/>
              <a:endCxn id="44" idx="1"/>
            </p:cNvCxnSpPr>
            <p:nvPr/>
          </p:nvCxnSpPr>
          <p:spPr>
            <a:xfrm>
              <a:off x="8158032" y="7788475"/>
              <a:ext cx="407098" cy="267847"/>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42" idx="5"/>
            </p:cNvCxnSpPr>
            <p:nvPr/>
          </p:nvCxnSpPr>
          <p:spPr>
            <a:xfrm>
              <a:off x="7303163" y="7788475"/>
              <a:ext cx="1197725" cy="508147"/>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8482961" y="5066095"/>
            <a:ext cx="1266781" cy="1067744"/>
            <a:chOff x="10276683" y="6937766"/>
            <a:chExt cx="1857946" cy="1566025"/>
          </a:xfrm>
        </p:grpSpPr>
        <p:sp>
          <p:nvSpPr>
            <p:cNvPr id="58" name="Oval 57"/>
            <p:cNvSpPr/>
            <p:nvPr/>
          </p:nvSpPr>
          <p:spPr>
            <a:xfrm>
              <a:off x="11010307" y="7551874"/>
              <a:ext cx="414338" cy="414338"/>
            </a:xfrm>
            <a:prstGeom prst="ellipse">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59" name="Oval 58"/>
            <p:cNvSpPr/>
            <p:nvPr/>
          </p:nvSpPr>
          <p:spPr>
            <a:xfrm>
              <a:off x="11720291" y="6937766"/>
              <a:ext cx="414338" cy="41433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60" name="Oval 59"/>
            <p:cNvSpPr/>
            <p:nvPr/>
          </p:nvSpPr>
          <p:spPr>
            <a:xfrm>
              <a:off x="11681051" y="8089453"/>
              <a:ext cx="414338" cy="41433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cxnSp>
          <p:nvCxnSpPr>
            <p:cNvPr id="61" name="Straight Arrow Connector 60"/>
            <p:cNvCxnSpPr>
              <a:cxnSpLocks/>
              <a:stCxn id="59" idx="3"/>
              <a:endCxn id="58" idx="7"/>
            </p:cNvCxnSpPr>
            <p:nvPr/>
          </p:nvCxnSpPr>
          <p:spPr>
            <a:xfrm flipH="1">
              <a:off x="11363966" y="7291425"/>
              <a:ext cx="417004" cy="321128"/>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cxnSpLocks/>
              <a:stCxn id="60" idx="1"/>
              <a:endCxn id="58" idx="5"/>
            </p:cNvCxnSpPr>
            <p:nvPr/>
          </p:nvCxnSpPr>
          <p:spPr>
            <a:xfrm flipH="1" flipV="1">
              <a:off x="11363966" y="7905533"/>
              <a:ext cx="377764" cy="244599"/>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Oval 70"/>
            <p:cNvSpPr/>
            <p:nvPr/>
          </p:nvSpPr>
          <p:spPr>
            <a:xfrm>
              <a:off x="10276683" y="6937766"/>
              <a:ext cx="414338" cy="41433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72" name="Oval 71"/>
            <p:cNvSpPr/>
            <p:nvPr/>
          </p:nvSpPr>
          <p:spPr>
            <a:xfrm>
              <a:off x="10276683" y="8025411"/>
              <a:ext cx="414338" cy="41433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cxnSp>
          <p:nvCxnSpPr>
            <p:cNvPr id="75" name="Straight Arrow Connector 74"/>
            <p:cNvCxnSpPr>
              <a:cxnSpLocks/>
              <a:stCxn id="72" idx="7"/>
              <a:endCxn id="58" idx="3"/>
            </p:cNvCxnSpPr>
            <p:nvPr/>
          </p:nvCxnSpPr>
          <p:spPr>
            <a:xfrm flipV="1">
              <a:off x="10630342" y="7905533"/>
              <a:ext cx="440644" cy="180557"/>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a:stCxn id="71" idx="5"/>
              <a:endCxn id="58" idx="1"/>
            </p:cNvCxnSpPr>
            <p:nvPr/>
          </p:nvCxnSpPr>
          <p:spPr>
            <a:xfrm>
              <a:off x="10630342" y="7291425"/>
              <a:ext cx="440644" cy="321128"/>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3" name="Oval 82"/>
          <p:cNvSpPr/>
          <p:nvPr/>
        </p:nvSpPr>
        <p:spPr>
          <a:xfrm>
            <a:off x="8024346" y="2293511"/>
            <a:ext cx="282503" cy="282503"/>
          </a:xfrm>
          <a:prstGeom prst="ellipse">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84" name="Oval 83"/>
          <p:cNvSpPr/>
          <p:nvPr/>
        </p:nvSpPr>
        <p:spPr>
          <a:xfrm>
            <a:off x="7803148" y="2746499"/>
            <a:ext cx="282503" cy="2825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85" name="Oval 84"/>
          <p:cNvSpPr/>
          <p:nvPr/>
        </p:nvSpPr>
        <p:spPr>
          <a:xfrm>
            <a:off x="8281289" y="2735442"/>
            <a:ext cx="282503" cy="2825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86" name="Oval 85"/>
          <p:cNvSpPr/>
          <p:nvPr/>
        </p:nvSpPr>
        <p:spPr>
          <a:xfrm>
            <a:off x="7958166" y="3237998"/>
            <a:ext cx="282503" cy="2825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87" name="Oval 86"/>
          <p:cNvSpPr/>
          <p:nvPr/>
        </p:nvSpPr>
        <p:spPr>
          <a:xfrm>
            <a:off x="8419660" y="3239249"/>
            <a:ext cx="282503" cy="2825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cxnSp>
        <p:nvCxnSpPr>
          <p:cNvPr id="88" name="Straight Arrow Connector 87"/>
          <p:cNvCxnSpPr>
            <a:stCxn id="83" idx="5"/>
            <a:endCxn id="85" idx="1"/>
          </p:cNvCxnSpPr>
          <p:nvPr/>
        </p:nvCxnSpPr>
        <p:spPr>
          <a:xfrm>
            <a:off x="8265479" y="2534644"/>
            <a:ext cx="57183" cy="24217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83" idx="3"/>
            <a:endCxn id="84" idx="0"/>
          </p:cNvCxnSpPr>
          <p:nvPr/>
        </p:nvCxnSpPr>
        <p:spPr>
          <a:xfrm flipH="1">
            <a:off x="7944400" y="2534643"/>
            <a:ext cx="121317" cy="211856"/>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84" idx="4"/>
            <a:endCxn id="86" idx="1"/>
          </p:cNvCxnSpPr>
          <p:nvPr/>
        </p:nvCxnSpPr>
        <p:spPr>
          <a:xfrm>
            <a:off x="7944401" y="3029002"/>
            <a:ext cx="55138" cy="250368"/>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endCxn id="87" idx="0"/>
          </p:cNvCxnSpPr>
          <p:nvPr/>
        </p:nvCxnSpPr>
        <p:spPr>
          <a:xfrm>
            <a:off x="8482610" y="3002817"/>
            <a:ext cx="78301" cy="236433"/>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86" idx="6"/>
            <a:endCxn id="87" idx="2"/>
          </p:cNvCxnSpPr>
          <p:nvPr/>
        </p:nvCxnSpPr>
        <p:spPr>
          <a:xfrm>
            <a:off x="8240670" y="3379251"/>
            <a:ext cx="178990" cy="1251"/>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Oval 105"/>
          <p:cNvSpPr/>
          <p:nvPr/>
        </p:nvSpPr>
        <p:spPr>
          <a:xfrm>
            <a:off x="9024529" y="2260925"/>
            <a:ext cx="282503" cy="282503"/>
          </a:xfrm>
          <a:prstGeom prst="ellipse">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107" name="Oval 106"/>
          <p:cNvSpPr/>
          <p:nvPr/>
        </p:nvSpPr>
        <p:spPr>
          <a:xfrm>
            <a:off x="8803332" y="2713913"/>
            <a:ext cx="282503" cy="2825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108" name="Oval 107"/>
          <p:cNvSpPr/>
          <p:nvPr/>
        </p:nvSpPr>
        <p:spPr>
          <a:xfrm>
            <a:off x="9281473" y="2702856"/>
            <a:ext cx="282503" cy="2825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109" name="Oval 108"/>
          <p:cNvSpPr/>
          <p:nvPr/>
        </p:nvSpPr>
        <p:spPr>
          <a:xfrm>
            <a:off x="8958350" y="3205412"/>
            <a:ext cx="282503" cy="2825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110" name="Oval 109"/>
          <p:cNvSpPr/>
          <p:nvPr/>
        </p:nvSpPr>
        <p:spPr>
          <a:xfrm>
            <a:off x="9419843" y="3206663"/>
            <a:ext cx="282503" cy="2825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cxnSp>
        <p:nvCxnSpPr>
          <p:cNvPr id="111" name="Straight Arrow Connector 110"/>
          <p:cNvCxnSpPr/>
          <p:nvPr/>
        </p:nvCxnSpPr>
        <p:spPr>
          <a:xfrm>
            <a:off x="9265662" y="2502058"/>
            <a:ext cx="57183" cy="24217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flipH="1">
            <a:off x="8944583" y="2502057"/>
            <a:ext cx="121317" cy="211856"/>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a:off x="8944584" y="2996416"/>
            <a:ext cx="55138" cy="250368"/>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a:off x="9482794" y="2970231"/>
            <a:ext cx="78301" cy="236433"/>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a:off x="9240854" y="3346665"/>
            <a:ext cx="178990" cy="1251"/>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6" name="Oval 115"/>
          <p:cNvSpPr/>
          <p:nvPr/>
        </p:nvSpPr>
        <p:spPr>
          <a:xfrm>
            <a:off x="2781734" y="4739293"/>
            <a:ext cx="282503" cy="282503"/>
          </a:xfrm>
          <a:prstGeom prst="ellipse">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117" name="Oval 116"/>
          <p:cNvSpPr/>
          <p:nvPr/>
        </p:nvSpPr>
        <p:spPr>
          <a:xfrm>
            <a:off x="2560536" y="5192280"/>
            <a:ext cx="282503" cy="2825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118" name="Oval 117"/>
          <p:cNvSpPr/>
          <p:nvPr/>
        </p:nvSpPr>
        <p:spPr>
          <a:xfrm>
            <a:off x="3038678" y="5181223"/>
            <a:ext cx="282503" cy="282503"/>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119" name="Oval 118"/>
          <p:cNvSpPr/>
          <p:nvPr/>
        </p:nvSpPr>
        <p:spPr>
          <a:xfrm>
            <a:off x="2715554" y="5683780"/>
            <a:ext cx="282503" cy="282503"/>
          </a:xfrm>
          <a:prstGeom prst="ellipse">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120" name="Oval 119"/>
          <p:cNvSpPr/>
          <p:nvPr/>
        </p:nvSpPr>
        <p:spPr>
          <a:xfrm>
            <a:off x="3177048" y="5685031"/>
            <a:ext cx="282503" cy="28250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cxnSp>
        <p:nvCxnSpPr>
          <p:cNvPr id="121" name="Straight Arrow Connector 120"/>
          <p:cNvCxnSpPr/>
          <p:nvPr/>
        </p:nvCxnSpPr>
        <p:spPr>
          <a:xfrm>
            <a:off x="3022867" y="4980426"/>
            <a:ext cx="57183" cy="242170"/>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H="1">
            <a:off x="2701788" y="4980424"/>
            <a:ext cx="121317" cy="211856"/>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a:off x="2701789" y="5474783"/>
            <a:ext cx="55138" cy="250368"/>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a:off x="3239998" y="5448599"/>
            <a:ext cx="78301" cy="236433"/>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a:off x="2998059" y="5825033"/>
            <a:ext cx="178990" cy="1251"/>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stCxn id="29" idx="0"/>
            <a:endCxn id="26" idx="4"/>
          </p:cNvCxnSpPr>
          <p:nvPr/>
        </p:nvCxnSpPr>
        <p:spPr>
          <a:xfrm flipV="1">
            <a:off x="6070732" y="2918065"/>
            <a:ext cx="198080" cy="434388"/>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2A798BF4-C73F-924F-B920-83575889F2A6}"/>
              </a:ext>
            </a:extLst>
          </p:cNvPr>
          <p:cNvSpPr/>
          <p:nvPr/>
        </p:nvSpPr>
        <p:spPr>
          <a:xfrm>
            <a:off x="3228431" y="2870813"/>
            <a:ext cx="474085" cy="28250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r>
              <a:rPr lang="en-US" sz="1227" dirty="0"/>
              <a:t>Data</a:t>
            </a:r>
          </a:p>
        </p:txBody>
      </p:sp>
      <p:cxnSp>
        <p:nvCxnSpPr>
          <p:cNvPr id="79" name="Straight Arrow Connector 78">
            <a:extLst>
              <a:ext uri="{FF2B5EF4-FFF2-40B4-BE49-F238E27FC236}">
                <a16:creationId xmlns:a16="http://schemas.microsoft.com/office/drawing/2014/main" id="{4FC90FBA-ABB1-3E40-B2F5-8B841051ED05}"/>
              </a:ext>
            </a:extLst>
          </p:cNvPr>
          <p:cNvCxnSpPr>
            <a:cxnSpLocks/>
            <a:stCxn id="12" idx="3"/>
            <a:endCxn id="77" idx="1"/>
          </p:cNvCxnSpPr>
          <p:nvPr/>
        </p:nvCxnSpPr>
        <p:spPr>
          <a:xfrm>
            <a:off x="2846348" y="2603786"/>
            <a:ext cx="382083" cy="408279"/>
          </a:xfrm>
          <a:prstGeom prst="straightConnector1">
            <a:avLst/>
          </a:prstGeom>
          <a:ln w="381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44549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717A5-432D-B240-AA38-B005DEC13F7E}"/>
              </a:ext>
            </a:extLst>
          </p:cNvPr>
          <p:cNvSpPr>
            <a:spLocks noGrp="1"/>
          </p:cNvSpPr>
          <p:nvPr>
            <p:ph type="title"/>
          </p:nvPr>
        </p:nvSpPr>
        <p:spPr/>
        <p:txBody>
          <a:bodyPr>
            <a:normAutofit/>
          </a:bodyPr>
          <a:lstStyle/>
          <a:p>
            <a:r>
              <a:rPr lang="en-US" dirty="0"/>
              <a:t>Top Graph Use Cases</a:t>
            </a:r>
          </a:p>
        </p:txBody>
      </p:sp>
      <p:sp>
        <p:nvSpPr>
          <p:cNvPr id="4" name="Footer Placeholder 3">
            <a:extLst>
              <a:ext uri="{FF2B5EF4-FFF2-40B4-BE49-F238E27FC236}">
                <a16:creationId xmlns:a16="http://schemas.microsoft.com/office/drawing/2014/main" id="{953B1B53-C4B8-484F-917E-D4C128C3DF9F}"/>
              </a:ext>
            </a:extLst>
          </p:cNvPr>
          <p:cNvSpPr>
            <a:spLocks noGrp="1"/>
          </p:cNvSpPr>
          <p:nvPr>
            <p:ph type="ftr" sz="quarter" idx="11"/>
          </p:nvPr>
        </p:nvSpPr>
        <p:spPr/>
        <p:txBody>
          <a:bodyPr/>
          <a:lstStyle/>
          <a:p>
            <a:r>
              <a:rPr lang="en-US" dirty="0"/>
              <a:t>Confidential property of Optum. Do not distribute or reproduce without express permission from Optum.</a:t>
            </a:r>
          </a:p>
        </p:txBody>
      </p:sp>
      <p:sp>
        <p:nvSpPr>
          <p:cNvPr id="3" name="Slide Number Placeholder 2">
            <a:extLst>
              <a:ext uri="{FF2B5EF4-FFF2-40B4-BE49-F238E27FC236}">
                <a16:creationId xmlns:a16="http://schemas.microsoft.com/office/drawing/2014/main" id="{01A5FD06-E625-AB4B-A22B-7AB40C65A55E}"/>
              </a:ext>
            </a:extLst>
          </p:cNvPr>
          <p:cNvSpPr>
            <a:spLocks noGrp="1"/>
          </p:cNvSpPr>
          <p:nvPr>
            <p:ph type="sldNum" sz="quarter" idx="12"/>
          </p:nvPr>
        </p:nvSpPr>
        <p:spPr/>
        <p:txBody>
          <a:bodyPr/>
          <a:lstStyle/>
          <a:p>
            <a:fld id="{3310D8EA-3107-4873-B9AB-DD7D3E79053A}" type="slidenum">
              <a:rPr lang="en-US" smtClean="0"/>
              <a:t>25</a:t>
            </a:fld>
            <a:endParaRPr lang="en-US"/>
          </a:p>
        </p:txBody>
      </p:sp>
      <p:graphicFrame>
        <p:nvGraphicFramePr>
          <p:cNvPr id="5" name="Table 4">
            <a:extLst>
              <a:ext uri="{FF2B5EF4-FFF2-40B4-BE49-F238E27FC236}">
                <a16:creationId xmlns:a16="http://schemas.microsoft.com/office/drawing/2014/main" id="{5F70E722-9A99-3C48-A73A-B91188BA84D1}"/>
              </a:ext>
            </a:extLst>
          </p:cNvPr>
          <p:cNvGraphicFramePr>
            <a:graphicFrameLocks noGrp="1"/>
          </p:cNvGraphicFramePr>
          <p:nvPr>
            <p:extLst>
              <p:ext uri="{D42A27DB-BD31-4B8C-83A1-F6EECF244321}">
                <p14:modId xmlns:p14="http://schemas.microsoft.com/office/powerpoint/2010/main" val="2575617669"/>
              </p:ext>
            </p:extLst>
          </p:nvPr>
        </p:nvGraphicFramePr>
        <p:xfrm>
          <a:off x="647970" y="1310718"/>
          <a:ext cx="10896060" cy="4743906"/>
        </p:xfrm>
        <a:graphic>
          <a:graphicData uri="http://schemas.openxmlformats.org/drawingml/2006/table">
            <a:tbl>
              <a:tblPr firstRow="1" bandRow="1">
                <a:tableStyleId>{5FD0F851-EC5A-4D38-B0AD-8093EC10F338}</a:tableStyleId>
              </a:tblPr>
              <a:tblGrid>
                <a:gridCol w="1742059">
                  <a:extLst>
                    <a:ext uri="{9D8B030D-6E8A-4147-A177-3AD203B41FA5}">
                      <a16:colId xmlns:a16="http://schemas.microsoft.com/office/drawing/2014/main" val="2145093343"/>
                    </a:ext>
                  </a:extLst>
                </a:gridCol>
                <a:gridCol w="5369668">
                  <a:extLst>
                    <a:ext uri="{9D8B030D-6E8A-4147-A177-3AD203B41FA5}">
                      <a16:colId xmlns:a16="http://schemas.microsoft.com/office/drawing/2014/main" val="2725681340"/>
                    </a:ext>
                  </a:extLst>
                </a:gridCol>
                <a:gridCol w="2431915">
                  <a:extLst>
                    <a:ext uri="{9D8B030D-6E8A-4147-A177-3AD203B41FA5}">
                      <a16:colId xmlns:a16="http://schemas.microsoft.com/office/drawing/2014/main" val="3776660513"/>
                    </a:ext>
                  </a:extLst>
                </a:gridCol>
                <a:gridCol w="1352418">
                  <a:extLst>
                    <a:ext uri="{9D8B030D-6E8A-4147-A177-3AD203B41FA5}">
                      <a16:colId xmlns:a16="http://schemas.microsoft.com/office/drawing/2014/main" val="40947030"/>
                    </a:ext>
                  </a:extLst>
                </a:gridCol>
              </a:tblGrid>
              <a:tr h="422763">
                <a:tc>
                  <a:txBody>
                    <a:bodyPr/>
                    <a:lstStyle/>
                    <a:p>
                      <a:r>
                        <a:rPr lang="en-US" sz="1600" dirty="0"/>
                        <a:t>Use Case</a:t>
                      </a:r>
                    </a:p>
                  </a:txBody>
                  <a:tcPr/>
                </a:tc>
                <a:tc>
                  <a:txBody>
                    <a:bodyPr/>
                    <a:lstStyle/>
                    <a:p>
                      <a:r>
                        <a:rPr lang="en-US" sz="1600" dirty="0"/>
                        <a:t>Description</a:t>
                      </a:r>
                    </a:p>
                  </a:txBody>
                  <a:tcPr/>
                </a:tc>
                <a:tc>
                  <a:txBody>
                    <a:bodyPr/>
                    <a:lstStyle/>
                    <a:p>
                      <a:r>
                        <a:rPr lang="en-US" sz="1600" dirty="0"/>
                        <a:t>Business Sponsor</a:t>
                      </a:r>
                    </a:p>
                  </a:txBody>
                  <a:tcPr/>
                </a:tc>
                <a:tc>
                  <a:txBody>
                    <a:bodyPr/>
                    <a:lstStyle/>
                    <a:p>
                      <a:r>
                        <a:rPr lang="en-US" sz="1600" dirty="0"/>
                        <a:t>Phase</a:t>
                      </a:r>
                    </a:p>
                  </a:txBody>
                  <a:tcPr/>
                </a:tc>
                <a:extLst>
                  <a:ext uri="{0D108BD9-81ED-4DB2-BD59-A6C34878D82A}">
                    <a16:rowId xmlns:a16="http://schemas.microsoft.com/office/drawing/2014/main" val="518850121"/>
                  </a:ext>
                </a:extLst>
              </a:tr>
              <a:tr h="775766">
                <a:tc>
                  <a:txBody>
                    <a:bodyPr/>
                    <a:lstStyle/>
                    <a:p>
                      <a:r>
                        <a:rPr lang="en-US" sz="1600" dirty="0"/>
                        <a:t>M&amp;R Member Journeys</a:t>
                      </a:r>
                    </a:p>
                  </a:txBody>
                  <a:tcPr/>
                </a:tc>
                <a:tc>
                  <a:txBody>
                    <a:bodyPr/>
                    <a:lstStyle/>
                    <a:p>
                      <a:r>
                        <a:rPr lang="en-US" sz="1600" dirty="0"/>
                        <a:t>Bring together all member interactions to identify simplification opportunities and empower advocates and influence NPS Scores</a:t>
                      </a:r>
                    </a:p>
                  </a:txBody>
                  <a:tcPr/>
                </a:tc>
                <a:tc>
                  <a:txBody>
                    <a:bodyPr/>
                    <a:lstStyle/>
                    <a:p>
                      <a:r>
                        <a:rPr lang="en-US" sz="1600" dirty="0"/>
                        <a:t>M&amp;R - Sid Bothra</a:t>
                      </a:r>
                    </a:p>
                  </a:txBody>
                  <a:tcPr/>
                </a:tc>
                <a:tc>
                  <a:txBody>
                    <a:bodyPr/>
                    <a:lstStyle/>
                    <a:p>
                      <a:r>
                        <a:rPr lang="en-US" sz="1600" dirty="0"/>
                        <a:t>POC</a:t>
                      </a:r>
                    </a:p>
                  </a:txBody>
                  <a:tcPr/>
                </a:tc>
                <a:extLst>
                  <a:ext uri="{0D108BD9-81ED-4DB2-BD59-A6C34878D82A}">
                    <a16:rowId xmlns:a16="http://schemas.microsoft.com/office/drawing/2014/main" val="3532252796"/>
                  </a:ext>
                </a:extLst>
              </a:tr>
              <a:tr h="688776">
                <a:tc>
                  <a:txBody>
                    <a:bodyPr/>
                    <a:lstStyle/>
                    <a:p>
                      <a:r>
                        <a:rPr lang="en-US" sz="1600" dirty="0"/>
                        <a:t>Provider Fraud</a:t>
                      </a:r>
                    </a:p>
                  </a:txBody>
                  <a:tcPr/>
                </a:tc>
                <a:tc>
                  <a:txBody>
                    <a:bodyPr/>
                    <a:lstStyle/>
                    <a:p>
                      <a:r>
                        <a:rPr lang="en-US" sz="1600" dirty="0"/>
                        <a:t>Bring third party data sources into Health System Graph and empower PI team to identify fraud faster</a:t>
                      </a:r>
                    </a:p>
                  </a:txBody>
                  <a:tcPr/>
                </a:tc>
                <a:tc>
                  <a:txBody>
                    <a:bodyPr/>
                    <a:lstStyle/>
                    <a:p>
                      <a:r>
                        <a:rPr lang="en-US" sz="1600" dirty="0"/>
                        <a:t>Optum Payment Integrity</a:t>
                      </a:r>
                    </a:p>
                  </a:txBody>
                  <a:tcPr/>
                </a:tc>
                <a:tc>
                  <a:txBody>
                    <a:bodyPr/>
                    <a:lstStyle/>
                    <a:p>
                      <a:r>
                        <a:rPr lang="en-US" sz="1600" dirty="0"/>
                        <a:t>POC</a:t>
                      </a:r>
                    </a:p>
                  </a:txBody>
                  <a:tcPr/>
                </a:tc>
                <a:extLst>
                  <a:ext uri="{0D108BD9-81ED-4DB2-BD59-A6C34878D82A}">
                    <a16:rowId xmlns:a16="http://schemas.microsoft.com/office/drawing/2014/main" val="861708256"/>
                  </a:ext>
                </a:extLst>
              </a:tr>
              <a:tr h="545909">
                <a:tc>
                  <a:txBody>
                    <a:bodyPr/>
                    <a:lstStyle/>
                    <a:p>
                      <a:r>
                        <a:rPr lang="en-US" sz="1600" dirty="0"/>
                        <a:t>Human Capital </a:t>
                      </a:r>
                    </a:p>
                  </a:txBody>
                  <a:tcPr/>
                </a:tc>
                <a:tc>
                  <a:txBody>
                    <a:bodyPr/>
                    <a:lstStyle/>
                    <a:p>
                      <a:r>
                        <a:rPr lang="en-US" sz="1600" dirty="0"/>
                        <a:t>Build profiles of knowledge workers and improve productivity</a:t>
                      </a:r>
                    </a:p>
                  </a:txBody>
                  <a:tcPr/>
                </a:tc>
                <a:tc>
                  <a:txBody>
                    <a:bodyPr/>
                    <a:lstStyle/>
                    <a:p>
                      <a:r>
                        <a:rPr lang="en-US" sz="1600" dirty="0"/>
                        <a:t>HC – Rich Hughes</a:t>
                      </a:r>
                    </a:p>
                  </a:txBody>
                  <a:tcPr/>
                </a:tc>
                <a:tc>
                  <a:txBody>
                    <a:bodyPr/>
                    <a:lstStyle/>
                    <a:p>
                      <a:r>
                        <a:rPr lang="en-US" sz="1600" dirty="0"/>
                        <a:t>POC</a:t>
                      </a:r>
                    </a:p>
                  </a:txBody>
                  <a:tcPr/>
                </a:tc>
                <a:extLst>
                  <a:ext uri="{0D108BD9-81ED-4DB2-BD59-A6C34878D82A}">
                    <a16:rowId xmlns:a16="http://schemas.microsoft.com/office/drawing/2014/main" val="2033662986"/>
                  </a:ext>
                </a:extLst>
              </a:tr>
              <a:tr h="545909">
                <a:tc>
                  <a:txBody>
                    <a:bodyPr/>
                    <a:lstStyle/>
                    <a:p>
                      <a:r>
                        <a:rPr lang="en-US" sz="1600" dirty="0"/>
                        <a:t>IHR Graph</a:t>
                      </a:r>
                    </a:p>
                  </a:txBody>
                  <a:tcPr/>
                </a:tc>
                <a:tc>
                  <a:txBody>
                    <a:bodyPr/>
                    <a:lstStyle/>
                    <a:p>
                      <a:r>
                        <a:rPr lang="en-US" sz="1600" dirty="0"/>
                        <a:t>Create IHR graph model, load de-identified IHR data and work on answering various utilization questions</a:t>
                      </a:r>
                    </a:p>
                  </a:txBody>
                  <a:tcPr/>
                </a:tc>
                <a:tc>
                  <a:txBody>
                    <a:bodyPr/>
                    <a:lstStyle/>
                    <a:p>
                      <a:r>
                        <a:rPr lang="en-US" sz="1600" dirty="0"/>
                        <a:t>CentriHealth – JP</a:t>
                      </a:r>
                    </a:p>
                  </a:txBody>
                  <a:tcPr/>
                </a:tc>
                <a:tc>
                  <a:txBody>
                    <a:bodyPr/>
                    <a:lstStyle/>
                    <a:p>
                      <a:r>
                        <a:rPr lang="en-US" sz="1600" dirty="0"/>
                        <a:t>POC</a:t>
                      </a:r>
                    </a:p>
                  </a:txBody>
                  <a:tcPr/>
                </a:tc>
                <a:extLst>
                  <a:ext uri="{0D108BD9-81ED-4DB2-BD59-A6C34878D82A}">
                    <a16:rowId xmlns:a16="http://schemas.microsoft.com/office/drawing/2014/main" val="2652271837"/>
                  </a:ext>
                </a:extLst>
              </a:tr>
              <a:tr h="896503">
                <a:tc>
                  <a:txBody>
                    <a:bodyPr/>
                    <a:lstStyle/>
                    <a:p>
                      <a:r>
                        <a:rPr lang="en-US" sz="1600" dirty="0"/>
                        <a:t>Health Care Platform Graph</a:t>
                      </a:r>
                    </a:p>
                  </a:txBody>
                  <a:tcPr/>
                </a:tc>
                <a:tc>
                  <a:txBody>
                    <a:bodyPr/>
                    <a:lstStyle/>
                    <a:p>
                      <a:r>
                        <a:rPr lang="en-US" sz="1600" dirty="0"/>
                        <a:t>Working with Keith Tanski’s team to use Graph DB to store relationships between capabilities and systems to power the Search capabilities they are envisioning</a:t>
                      </a:r>
                    </a:p>
                  </a:txBody>
                  <a:tcPr/>
                </a:tc>
                <a:tc>
                  <a:txBody>
                    <a:bodyPr/>
                    <a:lstStyle/>
                    <a:p>
                      <a:r>
                        <a:rPr lang="en-US" sz="1600" dirty="0"/>
                        <a:t>Tab Chowdhury</a:t>
                      </a:r>
                    </a:p>
                  </a:txBody>
                  <a:tcPr/>
                </a:tc>
                <a:tc>
                  <a:txBody>
                    <a:bodyPr/>
                    <a:lstStyle/>
                    <a:p>
                      <a:r>
                        <a:rPr lang="en-US" sz="1600" dirty="0"/>
                        <a:t>Research</a:t>
                      </a:r>
                    </a:p>
                  </a:txBody>
                  <a:tcPr/>
                </a:tc>
                <a:extLst>
                  <a:ext uri="{0D108BD9-81ED-4DB2-BD59-A6C34878D82A}">
                    <a16:rowId xmlns:a16="http://schemas.microsoft.com/office/drawing/2014/main" val="4212490969"/>
                  </a:ext>
                </a:extLst>
              </a:tr>
              <a:tr h="787875">
                <a:tc>
                  <a:txBody>
                    <a:bodyPr/>
                    <a:lstStyle/>
                    <a:p>
                      <a:r>
                        <a:rPr lang="en-US" sz="1600" dirty="0"/>
                        <a:t>Optum Rx</a:t>
                      </a:r>
                    </a:p>
                  </a:txBody>
                  <a:tcPr/>
                </a:tc>
                <a:tc>
                  <a:txBody>
                    <a:bodyPr/>
                    <a:lstStyle/>
                    <a:p>
                      <a:r>
                        <a:rPr lang="en-US" sz="1600" dirty="0"/>
                        <a:t>Connect all of the data sources needed by pharmacist to automate Rx Pre-authorization</a:t>
                      </a:r>
                    </a:p>
                  </a:txBody>
                  <a:tcPr/>
                </a:tc>
                <a:tc>
                  <a:txBody>
                    <a:bodyPr/>
                    <a:lstStyle/>
                    <a:p>
                      <a:pPr marL="0" marR="0" lvl="0" indent="0" algn="l" defTabSz="914332"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latin typeface="+mn-lt"/>
                          <a:ea typeface="+mn-ea"/>
                          <a:cs typeface="+mn-cs"/>
                        </a:rPr>
                        <a:t>Evan Andricopoulos</a:t>
                      </a:r>
                    </a:p>
                  </a:txBody>
                  <a:tcPr/>
                </a:tc>
                <a:tc>
                  <a:txBody>
                    <a:bodyPr/>
                    <a:lstStyle/>
                    <a:p>
                      <a:r>
                        <a:rPr lang="en-US" sz="1600" dirty="0"/>
                        <a:t>Research</a:t>
                      </a:r>
                    </a:p>
                  </a:txBody>
                  <a:tcPr/>
                </a:tc>
                <a:extLst>
                  <a:ext uri="{0D108BD9-81ED-4DB2-BD59-A6C34878D82A}">
                    <a16:rowId xmlns:a16="http://schemas.microsoft.com/office/drawing/2014/main" val="1923799325"/>
                  </a:ext>
                </a:extLst>
              </a:tr>
            </a:tbl>
          </a:graphicData>
        </a:graphic>
      </p:graphicFrame>
    </p:spTree>
    <p:extLst>
      <p:ext uri="{BB962C8B-B14F-4D97-AF65-F5344CB8AC3E}">
        <p14:creationId xmlns:p14="http://schemas.microsoft.com/office/powerpoint/2010/main" val="41769574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785E6-C500-E941-A331-96EE82CBC272}"/>
              </a:ext>
            </a:extLst>
          </p:cNvPr>
          <p:cNvSpPr>
            <a:spLocks noGrp="1"/>
          </p:cNvSpPr>
          <p:nvPr>
            <p:ph type="title"/>
          </p:nvPr>
        </p:nvSpPr>
        <p:spPr/>
        <p:txBody>
          <a:bodyPr/>
          <a:lstStyle/>
          <a:p>
            <a:r>
              <a:rPr lang="en-US" dirty="0"/>
              <a:t>Take Home Points</a:t>
            </a:r>
          </a:p>
        </p:txBody>
      </p:sp>
      <p:sp>
        <p:nvSpPr>
          <p:cNvPr id="3" name="Content Placeholder 2">
            <a:extLst>
              <a:ext uri="{FF2B5EF4-FFF2-40B4-BE49-F238E27FC236}">
                <a16:creationId xmlns:a16="http://schemas.microsoft.com/office/drawing/2014/main" id="{2F8C91DC-0962-0F4A-B8DA-25995E78E8DC}"/>
              </a:ext>
            </a:extLst>
          </p:cNvPr>
          <p:cNvSpPr>
            <a:spLocks noGrp="1"/>
          </p:cNvSpPr>
          <p:nvPr>
            <p:ph idx="1"/>
          </p:nvPr>
        </p:nvSpPr>
        <p:spPr>
          <a:xfrm>
            <a:off x="493984" y="1397384"/>
            <a:ext cx="11288111" cy="3299744"/>
          </a:xfrm>
        </p:spPr>
        <p:txBody>
          <a:bodyPr>
            <a:normAutofit/>
          </a:bodyPr>
          <a:lstStyle/>
          <a:p>
            <a:r>
              <a:rPr lang="en-US" sz="3600" dirty="0"/>
              <a:t>With graphs, we can solve some hard problems that we have </a:t>
            </a:r>
            <a:r>
              <a:rPr lang="en-US" sz="3600" b="1" dirty="0"/>
              <a:t>never</a:t>
            </a:r>
            <a:r>
              <a:rPr lang="en-US" sz="3600" dirty="0"/>
              <a:t> been able to solve before:</a:t>
            </a:r>
          </a:p>
          <a:p>
            <a:pPr lvl="1"/>
            <a:r>
              <a:rPr lang="en-US" sz="3200" dirty="0"/>
              <a:t>We can quickly </a:t>
            </a:r>
            <a:r>
              <a:rPr lang="en-US" sz="3200" b="1" dirty="0"/>
              <a:t>integrate</a:t>
            </a:r>
            <a:r>
              <a:rPr lang="en-US" sz="3200" dirty="0"/>
              <a:t> highly variable dynamic data</a:t>
            </a:r>
          </a:p>
          <a:p>
            <a:pPr lvl="1"/>
            <a:r>
              <a:rPr lang="en-US" sz="3200" dirty="0"/>
              <a:t>We can work with complex </a:t>
            </a:r>
            <a:r>
              <a:rPr lang="en-US" sz="3200" b="1" dirty="0"/>
              <a:t>rules</a:t>
            </a:r>
          </a:p>
          <a:p>
            <a:pPr lvl="1"/>
            <a:r>
              <a:rPr lang="en-US" sz="3200" dirty="0"/>
              <a:t>We can do deeper analysis to find hidden </a:t>
            </a:r>
            <a:r>
              <a:rPr lang="en-US" sz="3200" b="1" dirty="0"/>
              <a:t>patterns</a:t>
            </a:r>
          </a:p>
        </p:txBody>
      </p:sp>
    </p:spTree>
    <p:extLst>
      <p:ext uri="{BB962C8B-B14F-4D97-AF65-F5344CB8AC3E}">
        <p14:creationId xmlns:p14="http://schemas.microsoft.com/office/powerpoint/2010/main" val="38235420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Graph Resources</a:t>
            </a:r>
          </a:p>
        </p:txBody>
      </p:sp>
      <p:sp>
        <p:nvSpPr>
          <p:cNvPr id="3" name="Text Placeholder 2"/>
          <p:cNvSpPr>
            <a:spLocks noGrp="1"/>
          </p:cNvSpPr>
          <p:nvPr>
            <p:ph type="body" idx="1"/>
          </p:nvPr>
        </p:nvSpPr>
        <p:spPr>
          <a:xfrm>
            <a:off x="1157925" y="1287385"/>
            <a:ext cx="8086088" cy="5100289"/>
          </a:xfrm>
        </p:spPr>
        <p:txBody>
          <a:bodyPr>
            <a:normAutofit fontScale="92500" lnSpcReduction="10000"/>
          </a:bodyPr>
          <a:lstStyle/>
          <a:p>
            <a:pPr marL="0" indent="0">
              <a:buClr>
                <a:schemeClr val="accent2"/>
              </a:buClr>
              <a:buSzPct val="70000"/>
              <a:buNone/>
            </a:pPr>
            <a:r>
              <a:rPr lang="en-US" sz="1800" b="1" dirty="0"/>
              <a:t>Graph Databases on Hub</a:t>
            </a:r>
          </a:p>
          <a:p>
            <a:pPr lvl="1">
              <a:buClr>
                <a:schemeClr val="accent2"/>
              </a:buClr>
              <a:buSzPct val="70000"/>
              <a:buFont typeface="Arial" panose="020B0604020202020204" pitchFamily="34" charset="0"/>
              <a:buChar char="•"/>
            </a:pPr>
            <a:r>
              <a:rPr lang="en-US" sz="1800" dirty="0"/>
              <a:t>200+ members as of December 2018</a:t>
            </a:r>
          </a:p>
          <a:p>
            <a:pPr lvl="1">
              <a:buClr>
                <a:schemeClr val="accent2"/>
              </a:buClr>
              <a:buSzPct val="70000"/>
              <a:buFont typeface="Arial" panose="020B0604020202020204" pitchFamily="34" charset="0"/>
              <a:buChar char="•"/>
            </a:pPr>
            <a:r>
              <a:rPr lang="en-US" sz="1800" dirty="0"/>
              <a:t>Graph Presentations</a:t>
            </a:r>
          </a:p>
          <a:p>
            <a:pPr lvl="1">
              <a:buClr>
                <a:schemeClr val="accent2"/>
              </a:buClr>
              <a:buSzPct val="70000"/>
              <a:buFont typeface="Arial" panose="020B0604020202020204" pitchFamily="34" charset="0"/>
              <a:buChar char="•"/>
            </a:pPr>
            <a:r>
              <a:rPr lang="en-US" sz="1800" dirty="0"/>
              <a:t>Vendor analysis, blogs</a:t>
            </a:r>
          </a:p>
          <a:p>
            <a:pPr lvl="1">
              <a:buClr>
                <a:schemeClr val="accent2"/>
              </a:buClr>
              <a:buSzPct val="70000"/>
              <a:buFont typeface="Arial" panose="020B0604020202020204" pitchFamily="34" charset="0"/>
              <a:buChar char="•"/>
            </a:pPr>
            <a:r>
              <a:rPr lang="en-US" sz="1800" dirty="0"/>
              <a:t>Links to recorded tutorials</a:t>
            </a:r>
          </a:p>
          <a:p>
            <a:pPr lvl="1">
              <a:buClr>
                <a:schemeClr val="accent2"/>
              </a:buClr>
              <a:buSzPct val="70000"/>
              <a:buFont typeface="Arial" panose="020B0604020202020204" pitchFamily="34" charset="0"/>
              <a:buChar char="•"/>
            </a:pPr>
            <a:r>
              <a:rPr lang="en-US" sz="1800" dirty="0"/>
              <a:t>Links to other graph resources</a:t>
            </a:r>
          </a:p>
          <a:p>
            <a:pPr lvl="1">
              <a:buClr>
                <a:schemeClr val="accent2"/>
              </a:buClr>
              <a:buSzPct val="70000"/>
              <a:buFont typeface="Arial" panose="020B0604020202020204" pitchFamily="34" charset="0"/>
              <a:buChar char="•"/>
            </a:pPr>
            <a:r>
              <a:rPr lang="en-US" sz="1800" dirty="0">
                <a:hlinkClick r:id="rId3"/>
              </a:rPr>
              <a:t>https://hubconnect.uhg.com/groups/graph-databases</a:t>
            </a:r>
            <a:endParaRPr lang="en-US" sz="1800" dirty="0"/>
          </a:p>
          <a:p>
            <a:pPr marL="0" indent="0">
              <a:buClr>
                <a:schemeClr val="accent2"/>
              </a:buClr>
              <a:buSzPct val="70000"/>
              <a:buNone/>
            </a:pPr>
            <a:br>
              <a:rPr lang="en-US" sz="1800" b="1" dirty="0"/>
            </a:br>
            <a:r>
              <a:rPr lang="en-US" sz="1800" b="1" dirty="0"/>
              <a:t>Graph Confluence Wiki</a:t>
            </a:r>
          </a:p>
          <a:p>
            <a:pPr lvl="1">
              <a:buClr>
                <a:schemeClr val="accent2"/>
              </a:buClr>
              <a:buSzPct val="70000"/>
              <a:buFont typeface="Arial" panose="020B0604020202020204" pitchFamily="34" charset="0"/>
              <a:buChar char="•"/>
            </a:pPr>
            <a:r>
              <a:rPr lang="en-US" sz="1800" dirty="0"/>
              <a:t>TigerGraph Quickstart Guide, Training</a:t>
            </a:r>
          </a:p>
          <a:p>
            <a:pPr lvl="1">
              <a:buClr>
                <a:schemeClr val="accent2"/>
              </a:buClr>
              <a:buSzPct val="70000"/>
              <a:buFont typeface="Arial" panose="020B0604020202020204" pitchFamily="34" charset="0"/>
              <a:buChar char="•"/>
            </a:pPr>
            <a:r>
              <a:rPr lang="en-US" sz="1800" dirty="0"/>
              <a:t>Hands-on graph engineering notes</a:t>
            </a:r>
          </a:p>
          <a:p>
            <a:pPr lvl="1">
              <a:buClr>
                <a:schemeClr val="accent2"/>
              </a:buClr>
              <a:buSzPct val="70000"/>
              <a:buFont typeface="Arial" panose="020B0604020202020204" pitchFamily="34" charset="0"/>
              <a:buChar char="•"/>
            </a:pPr>
            <a:r>
              <a:rPr lang="en-US" sz="1800" dirty="0"/>
              <a:t>Docker images and loader best practices</a:t>
            </a:r>
          </a:p>
          <a:p>
            <a:pPr lvl="1">
              <a:buClr>
                <a:schemeClr val="accent2"/>
              </a:buClr>
              <a:buSzPct val="70000"/>
              <a:buFont typeface="Arial" panose="020B0604020202020204" pitchFamily="34" charset="0"/>
              <a:buChar char="•"/>
            </a:pPr>
            <a:r>
              <a:rPr lang="en-US" sz="1800" dirty="0"/>
              <a:t>Deployment scripts</a:t>
            </a:r>
          </a:p>
          <a:p>
            <a:pPr lvl="1">
              <a:buClr>
                <a:schemeClr val="accent2"/>
              </a:buClr>
              <a:buSzPct val="70000"/>
              <a:buFont typeface="Arial" panose="020B0604020202020204" pitchFamily="34" charset="0"/>
              <a:buChar char="•"/>
            </a:pPr>
            <a:r>
              <a:rPr lang="en-US" sz="1800" dirty="0">
                <a:hlinkClick r:id="rId4"/>
              </a:rPr>
              <a:t>https://new-wiki.optum.com/display/ATC/Graph+Stores</a:t>
            </a:r>
            <a:endParaRPr lang="en-US" sz="1800" dirty="0"/>
          </a:p>
          <a:p>
            <a:pPr marL="0" indent="0">
              <a:buClr>
                <a:schemeClr val="accent2"/>
              </a:buClr>
              <a:buSzPct val="70000"/>
              <a:buNone/>
            </a:pPr>
            <a:br>
              <a:rPr lang="en-US" sz="1800" b="1" dirty="0"/>
            </a:br>
            <a:r>
              <a:rPr lang="en-US" sz="1800" b="1" dirty="0"/>
              <a:t>Graph Training in LearnSource</a:t>
            </a:r>
          </a:p>
          <a:p>
            <a:pPr marL="0" indent="0">
              <a:buClr>
                <a:schemeClr val="accent2"/>
              </a:buClr>
              <a:buSzPct val="70000"/>
              <a:buNone/>
            </a:pPr>
            <a:r>
              <a:rPr lang="en-US" sz="1800" b="1" dirty="0"/>
              <a:t>	</a:t>
            </a:r>
            <a:r>
              <a:rPr lang="en-US" b="1" dirty="0"/>
              <a:t> </a:t>
            </a:r>
            <a:r>
              <a:rPr lang="en-US" sz="1800" dirty="0"/>
              <a:t>Introduction to Graph Databases (342554)</a:t>
            </a:r>
            <a:endParaRPr lang="en-US" sz="1800" b="1" dirty="0"/>
          </a:p>
          <a:p>
            <a:pPr marL="0" indent="0">
              <a:buClr>
                <a:schemeClr val="accent2"/>
              </a:buClr>
              <a:buSzPct val="70000"/>
              <a:buNone/>
            </a:pPr>
            <a:br>
              <a:rPr lang="en-US" sz="1800" b="1" dirty="0"/>
            </a:br>
            <a:r>
              <a:rPr lang="en-US" sz="1800" b="1" dirty="0"/>
              <a:t>Graph Ideas and Use Cases on Aha!</a:t>
            </a:r>
          </a:p>
          <a:p>
            <a:pPr lvl="1">
              <a:buClr>
                <a:schemeClr val="accent2"/>
              </a:buClr>
              <a:buSzPct val="70000"/>
              <a:buFont typeface="Arial" panose="020B0604020202020204" pitchFamily="34" charset="0"/>
              <a:buChar char="•"/>
            </a:pPr>
            <a:r>
              <a:rPr lang="en-US" sz="1800" dirty="0"/>
              <a:t>Use this to see the status of Graph projects within Optum and UHC</a:t>
            </a:r>
          </a:p>
          <a:p>
            <a:pPr lvl="1">
              <a:buClr>
                <a:schemeClr val="accent2"/>
              </a:buClr>
              <a:buSzPct val="70000"/>
              <a:buFont typeface="Arial" panose="020B0604020202020204" pitchFamily="34" charset="0"/>
              <a:buChar char="•"/>
            </a:pPr>
            <a:r>
              <a:rPr lang="en-US" sz="1800" dirty="0">
                <a:hlinkClick r:id="rId5"/>
              </a:rPr>
              <a:t>https://optum.aha.io/products/AIGD</a:t>
            </a:r>
            <a:endParaRPr lang="en-US" sz="1800" dirty="0"/>
          </a:p>
          <a:p>
            <a:pPr lvl="1">
              <a:buClr>
                <a:schemeClr val="accent2"/>
              </a:buClr>
              <a:buSzPct val="70000"/>
              <a:buFont typeface="Arial" panose="020B0604020202020204" pitchFamily="34" charset="0"/>
              <a:buChar char="•"/>
            </a:pPr>
            <a:r>
              <a:rPr lang="en-US" sz="1800" dirty="0"/>
              <a:t>Here is the use-case status report: </a:t>
            </a:r>
            <a:r>
              <a:rPr lang="en-US" sz="1800" dirty="0">
                <a:hlinkClick r:id="rId6"/>
              </a:rPr>
              <a:t>https://optum.aha.io/bookmarks/idea_grids/6577002559035096046</a:t>
            </a:r>
            <a:endParaRPr lang="en-US" sz="1800" dirty="0"/>
          </a:p>
          <a:p>
            <a:pPr lvl="1"/>
            <a:endParaRPr lang="en-US" sz="1800" dirty="0"/>
          </a:p>
        </p:txBody>
      </p:sp>
      <p:sp>
        <p:nvSpPr>
          <p:cNvPr id="4" name="Slide Number Placeholder 3"/>
          <p:cNvSpPr>
            <a:spLocks noGrp="1"/>
          </p:cNvSpPr>
          <p:nvPr>
            <p:ph type="sldNum" idx="12"/>
          </p:nvPr>
        </p:nvSpPr>
        <p:spPr/>
        <p:txBody>
          <a:bodyPr/>
          <a:lstStyle/>
          <a:p>
            <a:fld id="{00000000-1234-1234-1234-123412341234}" type="slidenum">
              <a:rPr lang="en" smtClean="0"/>
              <a:pPr/>
              <a:t>27</a:t>
            </a:fld>
            <a:endParaRPr lang="en"/>
          </a:p>
        </p:txBody>
      </p:sp>
      <p:pic>
        <p:nvPicPr>
          <p:cNvPr id="5" name="Picture 4">
            <a:extLst>
              <a:ext uri="{FF2B5EF4-FFF2-40B4-BE49-F238E27FC236}">
                <a16:creationId xmlns:a16="http://schemas.microsoft.com/office/drawing/2014/main" id="{42D8268B-3A6B-0D4F-94EE-ABDF388DB753}"/>
              </a:ext>
            </a:extLst>
          </p:cNvPr>
          <p:cNvPicPr>
            <a:picLocks noChangeAspect="1"/>
          </p:cNvPicPr>
          <p:nvPr/>
        </p:nvPicPr>
        <p:blipFill>
          <a:blip r:embed="rId7"/>
          <a:stretch>
            <a:fillRect/>
          </a:stretch>
        </p:blipFill>
        <p:spPr>
          <a:xfrm>
            <a:off x="7485100" y="2281524"/>
            <a:ext cx="1402773" cy="1229591"/>
          </a:xfrm>
          <a:prstGeom prst="rect">
            <a:avLst/>
          </a:prstGeom>
        </p:spPr>
      </p:pic>
      <p:pic>
        <p:nvPicPr>
          <p:cNvPr id="6" name="Picture 5">
            <a:extLst>
              <a:ext uri="{FF2B5EF4-FFF2-40B4-BE49-F238E27FC236}">
                <a16:creationId xmlns:a16="http://schemas.microsoft.com/office/drawing/2014/main" id="{4F7D846F-6A94-4D4A-96DB-A7DD03451C19}"/>
              </a:ext>
            </a:extLst>
          </p:cNvPr>
          <p:cNvPicPr>
            <a:picLocks noChangeAspect="1"/>
          </p:cNvPicPr>
          <p:nvPr/>
        </p:nvPicPr>
        <p:blipFill>
          <a:blip r:embed="rId8"/>
          <a:stretch>
            <a:fillRect/>
          </a:stretch>
        </p:blipFill>
        <p:spPr>
          <a:xfrm>
            <a:off x="7485100" y="1918048"/>
            <a:ext cx="987136" cy="311727"/>
          </a:xfrm>
          <a:prstGeom prst="rect">
            <a:avLst/>
          </a:prstGeom>
        </p:spPr>
      </p:pic>
      <p:cxnSp>
        <p:nvCxnSpPr>
          <p:cNvPr id="8" name="Straight Arrow Connector 7">
            <a:extLst>
              <a:ext uri="{FF2B5EF4-FFF2-40B4-BE49-F238E27FC236}">
                <a16:creationId xmlns:a16="http://schemas.microsoft.com/office/drawing/2014/main" id="{F2341F29-913E-3949-9552-C25E971F94CE}"/>
              </a:ext>
            </a:extLst>
          </p:cNvPr>
          <p:cNvCxnSpPr>
            <a:cxnSpLocks/>
          </p:cNvCxnSpPr>
          <p:nvPr/>
        </p:nvCxnSpPr>
        <p:spPr>
          <a:xfrm flipV="1">
            <a:off x="6545179" y="2138926"/>
            <a:ext cx="939921" cy="459895"/>
          </a:xfrm>
          <a:prstGeom prst="straightConnector1">
            <a:avLst/>
          </a:prstGeom>
          <a:ln w="127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E06E985-C3D9-0347-ACBC-F98170D14D2B}"/>
              </a:ext>
            </a:extLst>
          </p:cNvPr>
          <p:cNvSpPr txBox="1"/>
          <p:nvPr/>
        </p:nvSpPr>
        <p:spPr>
          <a:xfrm rot="21313590">
            <a:off x="9115937" y="1681359"/>
            <a:ext cx="2248620" cy="1200329"/>
          </a:xfrm>
          <a:prstGeom prst="rect">
            <a:avLst/>
          </a:prstGeom>
          <a:noFill/>
        </p:spPr>
        <p:txBody>
          <a:bodyPr wrap="square" rtlCol="0">
            <a:spAutoFit/>
          </a:bodyPr>
          <a:lstStyle/>
          <a:p>
            <a:r>
              <a:rPr lang="en-US" dirty="0">
                <a:solidFill>
                  <a:schemeClr val="accent2"/>
                </a:solidFill>
              </a:rPr>
              <a:t>Note: You </a:t>
            </a:r>
            <a:r>
              <a:rPr lang="en-US" b="1" dirty="0">
                <a:solidFill>
                  <a:schemeClr val="accent2"/>
                </a:solidFill>
              </a:rPr>
              <a:t>must</a:t>
            </a:r>
            <a:r>
              <a:rPr lang="en-US" dirty="0">
                <a:solidFill>
                  <a:schemeClr val="accent2"/>
                </a:solidFill>
              </a:rPr>
              <a:t> ”Join” and “Follow” to get e-mail updates from the graph team!</a:t>
            </a:r>
          </a:p>
        </p:txBody>
      </p:sp>
    </p:spTree>
    <p:extLst>
      <p:ext uri="{BB962C8B-B14F-4D97-AF65-F5344CB8AC3E}">
        <p14:creationId xmlns:p14="http://schemas.microsoft.com/office/powerpoint/2010/main" val="3369899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Executive Summary</a:t>
            </a:r>
          </a:p>
        </p:txBody>
      </p:sp>
      <p:sp>
        <p:nvSpPr>
          <p:cNvPr id="3" name="Text Placeholder 2"/>
          <p:cNvSpPr>
            <a:spLocks noGrp="1"/>
          </p:cNvSpPr>
          <p:nvPr>
            <p:ph idx="1"/>
          </p:nvPr>
        </p:nvSpPr>
        <p:spPr>
          <a:xfrm>
            <a:off x="493984" y="1939636"/>
            <a:ext cx="11288111" cy="4196490"/>
          </a:xfrm>
        </p:spPr>
        <p:txBody>
          <a:bodyPr/>
          <a:lstStyle/>
          <a:p>
            <a:pPr marL="6350" indent="-6350">
              <a:buNone/>
            </a:pPr>
            <a:r>
              <a:rPr lang="en-US" sz="2727" dirty="0"/>
              <a:t>There is </a:t>
            </a:r>
            <a:r>
              <a:rPr lang="en-US" sz="2727" b="1" dirty="0"/>
              <a:t>overwhelming evidence </a:t>
            </a:r>
            <a:r>
              <a:rPr lang="en-US" sz="2727" dirty="0"/>
              <a:t>that graph databases provide significant product differentiation.  Despite our lack of internal expertise in graph technologies UHC and Optum need to </a:t>
            </a:r>
            <a:r>
              <a:rPr lang="en-US" sz="2727" b="1" dirty="0"/>
              <a:t>quickly</a:t>
            </a:r>
            <a:r>
              <a:rPr lang="en-US" sz="2727" dirty="0"/>
              <a:t> build graph capabilities to enhance our healthcare analytics and data service products.</a:t>
            </a:r>
          </a:p>
        </p:txBody>
      </p:sp>
      <p:sp>
        <p:nvSpPr>
          <p:cNvPr id="4" name="Slide Number Placeholder 3"/>
          <p:cNvSpPr>
            <a:spLocks noGrp="1"/>
          </p:cNvSpPr>
          <p:nvPr>
            <p:ph type="sldNum" sz="quarter" idx="12"/>
          </p:nvPr>
        </p:nvSpPr>
        <p:spPr/>
        <p:txBody>
          <a:bodyPr/>
          <a:lstStyle/>
          <a:p>
            <a:fld id="{00000000-1234-1234-1234-123412341234}" type="slidenum">
              <a:rPr lang="en" smtClean="0"/>
              <a:pPr/>
              <a:t>3</a:t>
            </a:fld>
            <a:endParaRPr lang="en"/>
          </a:p>
        </p:txBody>
      </p:sp>
      <p:sp>
        <p:nvSpPr>
          <p:cNvPr id="5" name="TextBox 4"/>
          <p:cNvSpPr txBox="1"/>
          <p:nvPr/>
        </p:nvSpPr>
        <p:spPr>
          <a:xfrm>
            <a:off x="4125250" y="4478345"/>
            <a:ext cx="6815731" cy="1162562"/>
          </a:xfrm>
          <a:prstGeom prst="rect">
            <a:avLst/>
          </a:prstGeom>
          <a:noFill/>
        </p:spPr>
        <p:txBody>
          <a:bodyPr wrap="square" rtlCol="0">
            <a:spAutoFit/>
          </a:bodyPr>
          <a:lstStyle/>
          <a:p>
            <a:r>
              <a:rPr lang="en-US" sz="1909" i="1" dirty="0"/>
              <a:t>Graph analysis is possibly the </a:t>
            </a:r>
            <a:r>
              <a:rPr lang="en-US" sz="1909" b="1" i="1" dirty="0">
                <a:solidFill>
                  <a:schemeClr val="accent1"/>
                </a:solidFill>
              </a:rPr>
              <a:t>single most effective competitive differentiator</a:t>
            </a:r>
            <a:r>
              <a:rPr lang="en-US" sz="1909" i="1" dirty="0"/>
              <a:t> for organizations pursuing data-driven operations and decisions after the design of data capture.”</a:t>
            </a:r>
          </a:p>
          <a:p>
            <a:endParaRPr lang="en-US" sz="1227" dirty="0"/>
          </a:p>
        </p:txBody>
      </p:sp>
      <p:pic>
        <p:nvPicPr>
          <p:cNvPr id="6" name="Picture 5"/>
          <p:cNvPicPr>
            <a:picLocks noChangeAspect="1"/>
          </p:cNvPicPr>
          <p:nvPr/>
        </p:nvPicPr>
        <p:blipFill rotWithShape="1">
          <a:blip r:embed="rId2" cstate="screen">
            <a:extLst>
              <a:ext uri="{28A0092B-C50C-407E-A947-70E740481C1C}">
                <a14:useLocalDpi xmlns:a14="http://schemas.microsoft.com/office/drawing/2010/main"/>
              </a:ext>
            </a:extLst>
          </a:blip>
          <a:srcRect t="30680" r="10277" b="28949"/>
          <a:stretch/>
        </p:blipFill>
        <p:spPr>
          <a:xfrm>
            <a:off x="2505808" y="4886052"/>
            <a:ext cx="1503504" cy="338258"/>
          </a:xfrm>
          <a:prstGeom prst="rect">
            <a:avLst/>
          </a:prstGeom>
        </p:spPr>
      </p:pic>
      <p:sp>
        <p:nvSpPr>
          <p:cNvPr id="7" name="TextBox 6"/>
          <p:cNvSpPr txBox="1"/>
          <p:nvPr/>
        </p:nvSpPr>
        <p:spPr>
          <a:xfrm>
            <a:off x="4950947" y="5748336"/>
            <a:ext cx="5270097" cy="281167"/>
          </a:xfrm>
          <a:prstGeom prst="rect">
            <a:avLst/>
          </a:prstGeom>
          <a:noFill/>
        </p:spPr>
        <p:txBody>
          <a:bodyPr wrap="none" rtlCol="0">
            <a:spAutoFit/>
          </a:bodyPr>
          <a:lstStyle/>
          <a:p>
            <a:r>
              <a:rPr lang="en-US" sz="1227">
                <a:solidFill>
                  <a:schemeClr val="bg1">
                    <a:lumMod val="50000"/>
                  </a:schemeClr>
                </a:solidFill>
              </a:rPr>
              <a:t>https://www.gartner.com/doc/2852717/it-market-clock-database-management</a:t>
            </a:r>
            <a:endParaRPr lang="en-US" sz="1227" dirty="0">
              <a:solidFill>
                <a:schemeClr val="bg1">
                  <a:lumMod val="50000"/>
                </a:schemeClr>
              </a:solidFill>
            </a:endParaRPr>
          </a:p>
        </p:txBody>
      </p:sp>
    </p:spTree>
    <p:extLst>
      <p:ext uri="{BB962C8B-B14F-4D97-AF65-F5344CB8AC3E}">
        <p14:creationId xmlns:p14="http://schemas.microsoft.com/office/powerpoint/2010/main" val="108428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475" y="273276"/>
            <a:ext cx="11288111" cy="938158"/>
          </a:xfrm>
        </p:spPr>
        <p:txBody>
          <a:bodyPr>
            <a:normAutofit/>
          </a:bodyPr>
          <a:lstStyle/>
          <a:p>
            <a:r>
              <a:rPr lang="en-US" dirty="0"/>
              <a:t>Graph Databases are </a:t>
            </a:r>
            <a:r>
              <a:rPr lang="en-US" dirty="0">
                <a:solidFill>
                  <a:srgbClr val="FF0000"/>
                </a:solidFill>
              </a:rPr>
              <a:t>HOT!</a:t>
            </a:r>
          </a:p>
        </p:txBody>
      </p:sp>
      <p:sp>
        <p:nvSpPr>
          <p:cNvPr id="4" name="Slide Number Placeholder 3"/>
          <p:cNvSpPr>
            <a:spLocks noGrp="1"/>
          </p:cNvSpPr>
          <p:nvPr>
            <p:ph type="sldNum" sz="quarter" idx="12"/>
          </p:nvPr>
        </p:nvSpPr>
        <p:spPr/>
        <p:txBody>
          <a:bodyPr/>
          <a:lstStyle/>
          <a:p>
            <a:fld id="{00000000-1234-1234-1234-123412341234}" type="slidenum">
              <a:rPr lang="en" smtClean="0"/>
              <a:pPr/>
              <a:t>4</a:t>
            </a:fld>
            <a:endParaRPr lang="en"/>
          </a:p>
        </p:txBody>
      </p:sp>
      <p:pic>
        <p:nvPicPr>
          <p:cNvPr id="5" name="Picture 4"/>
          <p:cNvPicPr>
            <a:picLocks noChangeAspect="1"/>
          </p:cNvPicPr>
          <p:nvPr/>
        </p:nvPicPr>
        <p:blipFill>
          <a:blip r:embed="rId2"/>
          <a:stretch>
            <a:fillRect/>
          </a:stretch>
        </p:blipFill>
        <p:spPr>
          <a:xfrm>
            <a:off x="1249873" y="1433027"/>
            <a:ext cx="9592711" cy="4796356"/>
          </a:xfrm>
          <a:prstGeom prst="rect">
            <a:avLst/>
          </a:prstGeom>
        </p:spPr>
      </p:pic>
      <p:sp>
        <p:nvSpPr>
          <p:cNvPr id="6" name="TextBox 5"/>
          <p:cNvSpPr txBox="1"/>
          <p:nvPr/>
        </p:nvSpPr>
        <p:spPr>
          <a:xfrm>
            <a:off x="7365868" y="6344666"/>
            <a:ext cx="3194401" cy="281167"/>
          </a:xfrm>
          <a:prstGeom prst="rect">
            <a:avLst/>
          </a:prstGeom>
          <a:noFill/>
        </p:spPr>
        <p:txBody>
          <a:bodyPr wrap="none" rtlCol="0">
            <a:spAutoFit/>
          </a:bodyPr>
          <a:lstStyle/>
          <a:p>
            <a:r>
              <a:rPr lang="en-US" sz="1227" dirty="0">
                <a:solidFill>
                  <a:schemeClr val="bg1">
                    <a:lumMod val="50000"/>
                  </a:schemeClr>
                </a:solidFill>
              </a:rPr>
              <a:t>https://db-engines.com/en/</a:t>
            </a:r>
            <a:r>
              <a:rPr lang="en-US" sz="1227" dirty="0" err="1">
                <a:solidFill>
                  <a:schemeClr val="bg1">
                    <a:lumMod val="50000"/>
                  </a:schemeClr>
                </a:solidFill>
              </a:rPr>
              <a:t>ranking_categories</a:t>
            </a:r>
            <a:endParaRPr lang="en-US" sz="1227" dirty="0">
              <a:solidFill>
                <a:schemeClr val="bg1">
                  <a:lumMod val="50000"/>
                </a:schemeClr>
              </a:solidFill>
            </a:endParaRPr>
          </a:p>
        </p:txBody>
      </p:sp>
      <p:cxnSp>
        <p:nvCxnSpPr>
          <p:cNvPr id="7" name="Straight Arrow Connector 6"/>
          <p:cNvCxnSpPr/>
          <p:nvPr/>
        </p:nvCxnSpPr>
        <p:spPr>
          <a:xfrm flipH="1">
            <a:off x="8416033" y="1873579"/>
            <a:ext cx="323729" cy="859288"/>
          </a:xfrm>
          <a:prstGeom prst="straightConnector1">
            <a:avLst/>
          </a:prstGeom>
          <a:ln w="76200" cap="rnd">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flipH="1">
            <a:off x="8021711" y="1458920"/>
            <a:ext cx="2309339" cy="386131"/>
          </a:xfrm>
          <a:prstGeom prst="rect">
            <a:avLst/>
          </a:prstGeom>
          <a:noFill/>
        </p:spPr>
        <p:txBody>
          <a:bodyPr wrap="square" rtlCol="0">
            <a:spAutoFit/>
          </a:bodyPr>
          <a:lstStyle/>
          <a:p>
            <a:r>
              <a:rPr lang="en-US" sz="1909" b="1" dirty="0">
                <a:solidFill>
                  <a:schemeClr val="accent1"/>
                </a:solidFill>
              </a:rPr>
              <a:t>Graph Databases</a:t>
            </a:r>
          </a:p>
        </p:txBody>
      </p:sp>
    </p:spTree>
    <p:extLst>
      <p:ext uri="{BB962C8B-B14F-4D97-AF65-F5344CB8AC3E}">
        <p14:creationId xmlns:p14="http://schemas.microsoft.com/office/powerpoint/2010/main" val="2001564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rot="217102">
            <a:off x="3935070" y="2449309"/>
            <a:ext cx="6806045" cy="1766455"/>
          </a:xfrm>
          <a:prstGeom prst="rect">
            <a:avLst/>
          </a:prstGeom>
          <a:ln>
            <a:solidFill>
              <a:schemeClr val="tx1"/>
            </a:solidFill>
          </a:ln>
        </p:spPr>
      </p:pic>
      <p:sp>
        <p:nvSpPr>
          <p:cNvPr id="2" name="Title 1"/>
          <p:cNvSpPr>
            <a:spLocks noGrp="1"/>
          </p:cNvSpPr>
          <p:nvPr>
            <p:ph type="title"/>
          </p:nvPr>
        </p:nvSpPr>
        <p:spPr/>
        <p:txBody>
          <a:bodyPr>
            <a:normAutofit fontScale="90000"/>
          </a:bodyPr>
          <a:lstStyle/>
          <a:p>
            <a:r>
              <a:rPr lang="en-US" dirty="0"/>
              <a:t>Venture Capital Pouring $$$$ into Graphs</a:t>
            </a:r>
          </a:p>
        </p:txBody>
      </p:sp>
      <p:sp>
        <p:nvSpPr>
          <p:cNvPr id="4" name="Slide Number Placeholder 3"/>
          <p:cNvSpPr>
            <a:spLocks noGrp="1"/>
          </p:cNvSpPr>
          <p:nvPr>
            <p:ph type="sldNum" sz="quarter" idx="12"/>
          </p:nvPr>
        </p:nvSpPr>
        <p:spPr/>
        <p:txBody>
          <a:bodyPr/>
          <a:lstStyle/>
          <a:p>
            <a:fld id="{00000000-1234-1234-1234-123412341234}" type="slidenum">
              <a:rPr lang="en" smtClean="0"/>
              <a:pPr/>
              <a:t>5</a:t>
            </a:fld>
            <a:endParaRPr lang="en"/>
          </a:p>
        </p:txBody>
      </p:sp>
      <p:pic>
        <p:nvPicPr>
          <p:cNvPr id="5" name="Picture 4"/>
          <p:cNvPicPr>
            <a:picLocks noChangeAspect="1"/>
          </p:cNvPicPr>
          <p:nvPr/>
        </p:nvPicPr>
        <p:blipFill>
          <a:blip r:embed="rId4"/>
          <a:stretch>
            <a:fillRect/>
          </a:stretch>
        </p:blipFill>
        <p:spPr>
          <a:xfrm rot="21439676">
            <a:off x="1051296" y="1502166"/>
            <a:ext cx="7762156" cy="1468274"/>
          </a:xfrm>
          <a:prstGeom prst="rect">
            <a:avLst/>
          </a:prstGeom>
          <a:ln>
            <a:solidFill>
              <a:schemeClr val="tx1"/>
            </a:solidFill>
          </a:ln>
        </p:spPr>
      </p:pic>
      <p:pic>
        <p:nvPicPr>
          <p:cNvPr id="9" name="Picture 8"/>
          <p:cNvPicPr>
            <a:picLocks noChangeAspect="1"/>
          </p:cNvPicPr>
          <p:nvPr/>
        </p:nvPicPr>
        <p:blipFill>
          <a:blip r:embed="rId5"/>
          <a:stretch>
            <a:fillRect/>
          </a:stretch>
        </p:blipFill>
        <p:spPr>
          <a:xfrm rot="21400703">
            <a:off x="1041376" y="4207082"/>
            <a:ext cx="4459432" cy="822614"/>
          </a:xfrm>
          <a:prstGeom prst="rect">
            <a:avLst/>
          </a:prstGeom>
          <a:ln>
            <a:solidFill>
              <a:schemeClr val="tx1"/>
            </a:solidFill>
          </a:ln>
        </p:spPr>
      </p:pic>
      <p:pic>
        <p:nvPicPr>
          <p:cNvPr id="10" name="Picture 9"/>
          <p:cNvPicPr>
            <a:picLocks noChangeAspect="1"/>
          </p:cNvPicPr>
          <p:nvPr/>
        </p:nvPicPr>
        <p:blipFill>
          <a:blip r:embed="rId6"/>
          <a:stretch>
            <a:fillRect/>
          </a:stretch>
        </p:blipFill>
        <p:spPr>
          <a:xfrm rot="247520">
            <a:off x="4126928" y="4809015"/>
            <a:ext cx="5353087" cy="1482070"/>
          </a:xfrm>
          <a:prstGeom prst="rect">
            <a:avLst/>
          </a:prstGeom>
          <a:ln>
            <a:solidFill>
              <a:schemeClr val="tx1"/>
            </a:solidFill>
          </a:ln>
        </p:spPr>
      </p:pic>
    </p:spTree>
    <p:extLst>
      <p:ext uri="{BB962C8B-B14F-4D97-AF65-F5344CB8AC3E}">
        <p14:creationId xmlns:p14="http://schemas.microsoft.com/office/powerpoint/2010/main" val="1366512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rot="666661">
            <a:off x="7154051" y="4012404"/>
            <a:ext cx="2423151" cy="994113"/>
          </a:xfrm>
          <a:prstGeom prst="rect">
            <a:avLst/>
          </a:prstGeom>
          <a:ln>
            <a:solidFill>
              <a:schemeClr val="tx1"/>
            </a:solidFill>
          </a:ln>
        </p:spPr>
      </p:pic>
      <p:pic>
        <p:nvPicPr>
          <p:cNvPr id="6" name="Picture 5"/>
          <p:cNvPicPr>
            <a:picLocks noChangeAspect="1"/>
          </p:cNvPicPr>
          <p:nvPr/>
        </p:nvPicPr>
        <p:blipFill>
          <a:blip r:embed="rId4"/>
          <a:stretch>
            <a:fillRect/>
          </a:stretch>
        </p:blipFill>
        <p:spPr>
          <a:xfrm rot="353265">
            <a:off x="1259828" y="3622330"/>
            <a:ext cx="1532659" cy="805295"/>
          </a:xfrm>
          <a:prstGeom prst="rect">
            <a:avLst/>
          </a:prstGeom>
          <a:ln>
            <a:solidFill>
              <a:schemeClr val="tx1"/>
            </a:solidFill>
          </a:ln>
        </p:spPr>
      </p:pic>
      <p:pic>
        <p:nvPicPr>
          <p:cNvPr id="9" name="Picture 8"/>
          <p:cNvPicPr>
            <a:picLocks noChangeAspect="1"/>
          </p:cNvPicPr>
          <p:nvPr/>
        </p:nvPicPr>
        <p:blipFill>
          <a:blip r:embed="rId5"/>
          <a:stretch>
            <a:fillRect/>
          </a:stretch>
        </p:blipFill>
        <p:spPr>
          <a:xfrm rot="21383202">
            <a:off x="3791254" y="3203938"/>
            <a:ext cx="3295352" cy="1220259"/>
          </a:xfrm>
          <a:prstGeom prst="rect">
            <a:avLst/>
          </a:prstGeom>
          <a:ln>
            <a:solidFill>
              <a:schemeClr val="tx1"/>
            </a:solidFill>
          </a:ln>
        </p:spPr>
      </p:pic>
      <p:pic>
        <p:nvPicPr>
          <p:cNvPr id="7" name="Picture 6"/>
          <p:cNvPicPr>
            <a:picLocks noChangeAspect="1"/>
          </p:cNvPicPr>
          <p:nvPr/>
        </p:nvPicPr>
        <p:blipFill>
          <a:blip r:embed="rId6"/>
          <a:stretch>
            <a:fillRect/>
          </a:stretch>
        </p:blipFill>
        <p:spPr>
          <a:xfrm rot="443368">
            <a:off x="2400519" y="2841461"/>
            <a:ext cx="1385270" cy="1269830"/>
          </a:xfrm>
          <a:prstGeom prst="rect">
            <a:avLst/>
          </a:prstGeom>
          <a:ln>
            <a:solidFill>
              <a:schemeClr val="tx1"/>
            </a:solidFill>
          </a:ln>
        </p:spPr>
      </p:pic>
      <p:sp>
        <p:nvSpPr>
          <p:cNvPr id="2" name="Title 1"/>
          <p:cNvSpPr>
            <a:spLocks noGrp="1"/>
          </p:cNvSpPr>
          <p:nvPr>
            <p:ph type="title"/>
          </p:nvPr>
        </p:nvSpPr>
        <p:spPr/>
        <p:txBody>
          <a:bodyPr>
            <a:normAutofit fontScale="90000"/>
          </a:bodyPr>
          <a:lstStyle/>
          <a:p>
            <a:r>
              <a:rPr lang="en-US" dirty="0"/>
              <a:t>New Entrants into the Marketplace</a:t>
            </a:r>
          </a:p>
        </p:txBody>
      </p:sp>
      <p:sp>
        <p:nvSpPr>
          <p:cNvPr id="3" name="Text Placeholder 2"/>
          <p:cNvSpPr>
            <a:spLocks noGrp="1"/>
          </p:cNvSpPr>
          <p:nvPr>
            <p:ph type="body" idx="1"/>
          </p:nvPr>
        </p:nvSpPr>
        <p:spPr>
          <a:xfrm>
            <a:off x="2826260" y="6024390"/>
            <a:ext cx="6825546" cy="703141"/>
          </a:xfrm>
        </p:spPr>
        <p:txBody>
          <a:bodyPr/>
          <a:lstStyle/>
          <a:p>
            <a:r>
              <a:rPr lang="en-US" sz="1636" dirty="0"/>
              <a:t> Big players adding graph capabilities to existing systems</a:t>
            </a:r>
          </a:p>
          <a:p>
            <a:r>
              <a:rPr lang="en-US" sz="1636" dirty="0"/>
              <a:t> High Performance Computing (HPC) Graph Custom Hardware on FPGAs </a:t>
            </a:r>
          </a:p>
        </p:txBody>
      </p:sp>
      <p:sp>
        <p:nvSpPr>
          <p:cNvPr id="4" name="Slide Number Placeholder 3"/>
          <p:cNvSpPr>
            <a:spLocks noGrp="1"/>
          </p:cNvSpPr>
          <p:nvPr>
            <p:ph type="sldNum" idx="12"/>
          </p:nvPr>
        </p:nvSpPr>
        <p:spPr>
          <a:xfrm>
            <a:off x="10398082" y="6120312"/>
            <a:ext cx="635993" cy="524800"/>
          </a:xfrm>
        </p:spPr>
        <p:txBody>
          <a:bodyPr/>
          <a:lstStyle/>
          <a:p>
            <a:fld id="{00000000-1234-1234-1234-123412341234}" type="slidenum">
              <a:rPr lang="en" smtClean="0"/>
              <a:pPr/>
              <a:t>6</a:t>
            </a:fld>
            <a:endParaRPr lang="en"/>
          </a:p>
        </p:txBody>
      </p:sp>
      <p:pic>
        <p:nvPicPr>
          <p:cNvPr id="5" name="Picture 4"/>
          <p:cNvPicPr>
            <a:picLocks noChangeAspect="1"/>
          </p:cNvPicPr>
          <p:nvPr/>
        </p:nvPicPr>
        <p:blipFill>
          <a:blip r:embed="rId7"/>
          <a:stretch>
            <a:fillRect/>
          </a:stretch>
        </p:blipFill>
        <p:spPr>
          <a:xfrm rot="21399607">
            <a:off x="486453" y="1476739"/>
            <a:ext cx="9167616" cy="1166266"/>
          </a:xfrm>
          <a:prstGeom prst="rect">
            <a:avLst/>
          </a:prstGeom>
          <a:ln>
            <a:solidFill>
              <a:schemeClr val="tx1"/>
            </a:solidFill>
          </a:ln>
        </p:spPr>
      </p:pic>
      <p:pic>
        <p:nvPicPr>
          <p:cNvPr id="8" name="Picture 7"/>
          <p:cNvPicPr>
            <a:picLocks noChangeAspect="1"/>
          </p:cNvPicPr>
          <p:nvPr/>
        </p:nvPicPr>
        <p:blipFill>
          <a:blip r:embed="rId8"/>
          <a:stretch>
            <a:fillRect/>
          </a:stretch>
        </p:blipFill>
        <p:spPr>
          <a:xfrm>
            <a:off x="5974640" y="2775187"/>
            <a:ext cx="3160568" cy="900545"/>
          </a:xfrm>
          <a:prstGeom prst="rect">
            <a:avLst/>
          </a:prstGeom>
          <a:ln>
            <a:solidFill>
              <a:schemeClr val="tx1"/>
            </a:solidFill>
          </a:ln>
        </p:spPr>
      </p:pic>
      <p:grpSp>
        <p:nvGrpSpPr>
          <p:cNvPr id="15" name="Group 14"/>
          <p:cNvGrpSpPr/>
          <p:nvPr/>
        </p:nvGrpSpPr>
        <p:grpSpPr>
          <a:xfrm rot="21440707">
            <a:off x="6154423" y="5171843"/>
            <a:ext cx="3474993" cy="689278"/>
            <a:chOff x="9788578" y="7128718"/>
            <a:chExt cx="5096656" cy="1010941"/>
          </a:xfrm>
          <a:solidFill>
            <a:schemeClr val="bg1"/>
          </a:solidFill>
        </p:grpSpPr>
        <p:sp>
          <p:nvSpPr>
            <p:cNvPr id="14" name="Rectangle 13"/>
            <p:cNvSpPr/>
            <p:nvPr/>
          </p:nvSpPr>
          <p:spPr>
            <a:xfrm>
              <a:off x="9788578" y="7128718"/>
              <a:ext cx="5096656" cy="1010941"/>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grpSp>
          <p:nvGrpSpPr>
            <p:cNvPr id="13" name="Group 12"/>
            <p:cNvGrpSpPr/>
            <p:nvPr/>
          </p:nvGrpSpPr>
          <p:grpSpPr>
            <a:xfrm>
              <a:off x="9845466" y="7226130"/>
              <a:ext cx="5027410" cy="802002"/>
              <a:chOff x="9140927" y="7508089"/>
              <a:chExt cx="5027410" cy="802002"/>
            </a:xfrm>
            <a:grpFill/>
          </p:grpSpPr>
          <p:pic>
            <p:nvPicPr>
              <p:cNvPr id="11" name="Picture 10"/>
              <p:cNvPicPr>
                <a:picLocks noChangeAspect="1"/>
              </p:cNvPicPr>
              <p:nvPr/>
            </p:nvPicPr>
            <p:blipFill>
              <a:blip r:embed="rId9"/>
              <a:stretch>
                <a:fillRect/>
              </a:stretch>
            </p:blipFill>
            <p:spPr>
              <a:xfrm>
                <a:off x="9140927" y="7508089"/>
                <a:ext cx="3868480" cy="802002"/>
              </a:xfrm>
              <a:prstGeom prst="rect">
                <a:avLst/>
              </a:prstGeom>
              <a:grpFill/>
              <a:ln>
                <a:noFill/>
              </a:ln>
            </p:spPr>
          </p:pic>
          <p:sp>
            <p:nvSpPr>
              <p:cNvPr id="12" name="TextBox 11"/>
              <p:cNvSpPr txBox="1"/>
              <p:nvPr/>
            </p:nvSpPr>
            <p:spPr>
              <a:xfrm flipH="1">
                <a:off x="12842155" y="7592618"/>
                <a:ext cx="1326182" cy="689333"/>
              </a:xfrm>
              <a:prstGeom prst="rect">
                <a:avLst/>
              </a:prstGeom>
              <a:grpFill/>
              <a:ln>
                <a:noFill/>
              </a:ln>
            </p:spPr>
            <p:txBody>
              <a:bodyPr wrap="square" rtlCol="0">
                <a:spAutoFit/>
              </a:bodyPr>
              <a:lstStyle/>
              <a:p>
                <a:r>
                  <a:rPr lang="en-US" sz="2454" b="1" dirty="0">
                    <a:latin typeface="Athelas" charset="0"/>
                    <a:ea typeface="Athelas" charset="0"/>
                    <a:cs typeface="Athelas" charset="0"/>
                  </a:rPr>
                  <a:t>RDF</a:t>
                </a:r>
              </a:p>
            </p:txBody>
          </p:sp>
        </p:grpSp>
      </p:grpSp>
      <p:pic>
        <p:nvPicPr>
          <p:cNvPr id="16" name="Picture 15"/>
          <p:cNvPicPr>
            <a:picLocks noChangeAspect="1"/>
          </p:cNvPicPr>
          <p:nvPr/>
        </p:nvPicPr>
        <p:blipFill>
          <a:blip r:embed="rId10"/>
          <a:stretch>
            <a:fillRect/>
          </a:stretch>
        </p:blipFill>
        <p:spPr>
          <a:xfrm rot="21341102">
            <a:off x="1511284" y="4719830"/>
            <a:ext cx="1991591" cy="1056409"/>
          </a:xfrm>
          <a:prstGeom prst="rect">
            <a:avLst/>
          </a:prstGeom>
          <a:ln>
            <a:solidFill>
              <a:schemeClr val="tx1"/>
            </a:solidFill>
          </a:ln>
        </p:spPr>
      </p:pic>
      <p:pic>
        <p:nvPicPr>
          <p:cNvPr id="18" name="Picture 17">
            <a:extLst>
              <a:ext uri="{FF2B5EF4-FFF2-40B4-BE49-F238E27FC236}">
                <a16:creationId xmlns:a16="http://schemas.microsoft.com/office/drawing/2014/main" id="{258C41BD-F833-BF43-AE52-076054EF6B5C}"/>
              </a:ext>
            </a:extLst>
          </p:cNvPr>
          <p:cNvPicPr>
            <a:picLocks noChangeAspect="1"/>
          </p:cNvPicPr>
          <p:nvPr/>
        </p:nvPicPr>
        <p:blipFill>
          <a:blip r:embed="rId11"/>
          <a:stretch>
            <a:fillRect/>
          </a:stretch>
        </p:blipFill>
        <p:spPr>
          <a:xfrm rot="681681">
            <a:off x="3724986" y="4694349"/>
            <a:ext cx="2400300" cy="685800"/>
          </a:xfrm>
          <a:prstGeom prst="rect">
            <a:avLst/>
          </a:prstGeom>
          <a:ln>
            <a:solidFill>
              <a:schemeClr val="tx1"/>
            </a:solidFill>
          </a:ln>
        </p:spPr>
      </p:pic>
      <p:pic>
        <p:nvPicPr>
          <p:cNvPr id="19" name="Picture 18">
            <a:extLst>
              <a:ext uri="{FF2B5EF4-FFF2-40B4-BE49-F238E27FC236}">
                <a16:creationId xmlns:a16="http://schemas.microsoft.com/office/drawing/2014/main" id="{56A7253B-5C81-C549-9C84-2801767E80F4}"/>
              </a:ext>
            </a:extLst>
          </p:cNvPr>
          <p:cNvPicPr>
            <a:picLocks noChangeAspect="1"/>
          </p:cNvPicPr>
          <p:nvPr/>
        </p:nvPicPr>
        <p:blipFill>
          <a:blip r:embed="rId12"/>
          <a:stretch>
            <a:fillRect/>
          </a:stretch>
        </p:blipFill>
        <p:spPr>
          <a:xfrm>
            <a:off x="10177893" y="1621431"/>
            <a:ext cx="1712364" cy="1051615"/>
          </a:xfrm>
          <a:prstGeom prst="rect">
            <a:avLst/>
          </a:prstGeom>
          <a:ln>
            <a:solidFill>
              <a:schemeClr val="tx1"/>
            </a:solidFill>
          </a:ln>
        </p:spPr>
      </p:pic>
      <p:cxnSp>
        <p:nvCxnSpPr>
          <p:cNvPr id="21" name="Straight Arrow Connector 20">
            <a:extLst>
              <a:ext uri="{FF2B5EF4-FFF2-40B4-BE49-F238E27FC236}">
                <a16:creationId xmlns:a16="http://schemas.microsoft.com/office/drawing/2014/main" id="{980C5D93-31AB-634C-B89B-97F5F18E17EB}"/>
              </a:ext>
            </a:extLst>
          </p:cNvPr>
          <p:cNvCxnSpPr>
            <a:endCxn id="5" idx="3"/>
          </p:cNvCxnSpPr>
          <p:nvPr/>
        </p:nvCxnSpPr>
        <p:spPr>
          <a:xfrm flipH="1" flipV="1">
            <a:off x="9646283" y="1792824"/>
            <a:ext cx="531610" cy="3532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CF38EEA5-1FA0-3940-B358-ADF625FDDE35}"/>
              </a:ext>
            </a:extLst>
          </p:cNvPr>
          <p:cNvPicPr>
            <a:picLocks noChangeAspect="1"/>
          </p:cNvPicPr>
          <p:nvPr/>
        </p:nvPicPr>
        <p:blipFill>
          <a:blip r:embed="rId13"/>
          <a:stretch>
            <a:fillRect/>
          </a:stretch>
        </p:blipFill>
        <p:spPr>
          <a:xfrm>
            <a:off x="9832426" y="2959432"/>
            <a:ext cx="1981200" cy="749300"/>
          </a:xfrm>
          <a:prstGeom prst="rect">
            <a:avLst/>
          </a:prstGeom>
          <a:ln>
            <a:solidFill>
              <a:schemeClr val="tx1"/>
            </a:solidFill>
          </a:ln>
        </p:spPr>
      </p:pic>
      <p:cxnSp>
        <p:nvCxnSpPr>
          <p:cNvPr id="23" name="Straight Arrow Connector 22">
            <a:extLst>
              <a:ext uri="{FF2B5EF4-FFF2-40B4-BE49-F238E27FC236}">
                <a16:creationId xmlns:a16="http://schemas.microsoft.com/office/drawing/2014/main" id="{5B8CC143-ADFC-0E46-9F7A-2E9C492F9075}"/>
              </a:ext>
            </a:extLst>
          </p:cNvPr>
          <p:cNvCxnSpPr>
            <a:cxnSpLocks/>
          </p:cNvCxnSpPr>
          <p:nvPr/>
        </p:nvCxnSpPr>
        <p:spPr>
          <a:xfrm flipH="1" flipV="1">
            <a:off x="9168179" y="2410289"/>
            <a:ext cx="664248" cy="54914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6609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881" y="260619"/>
            <a:ext cx="10515600" cy="778835"/>
          </a:xfrm>
        </p:spPr>
        <p:txBody>
          <a:bodyPr>
            <a:normAutofit/>
          </a:bodyPr>
          <a:lstStyle/>
          <a:p>
            <a:r>
              <a:rPr lang="en-US" sz="2800" dirty="0"/>
              <a:t>Which of the following organizations use graph databases?</a:t>
            </a:r>
          </a:p>
        </p:txBody>
      </p:sp>
      <p:sp>
        <p:nvSpPr>
          <p:cNvPr id="3" name="Content Placeholder 2"/>
          <p:cNvSpPr>
            <a:spLocks noGrp="1"/>
          </p:cNvSpPr>
          <p:nvPr>
            <p:ph idx="1"/>
          </p:nvPr>
        </p:nvSpPr>
        <p:spPr>
          <a:xfrm>
            <a:off x="578878" y="5325993"/>
            <a:ext cx="10515600" cy="1088725"/>
          </a:xfrm>
        </p:spPr>
        <p:txBody>
          <a:bodyPr>
            <a:noAutofit/>
          </a:bodyPr>
          <a:lstStyle/>
          <a:p>
            <a:r>
              <a:rPr lang="en-US" sz="2400" dirty="0"/>
              <a:t>Every major airline uses a graph database to calculate fares in real-time</a:t>
            </a:r>
          </a:p>
          <a:p>
            <a:r>
              <a:rPr lang="en-US" sz="2400" dirty="0"/>
              <a:t>Over half of retailers use graphs for product recommendations</a:t>
            </a: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200" y="2107228"/>
            <a:ext cx="1445126" cy="474827"/>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31909" y="1993688"/>
            <a:ext cx="712871" cy="701904"/>
          </a:xfrm>
          <a:prstGeom prst="rect">
            <a:avLst/>
          </a:prstGeom>
        </p:spPr>
      </p:pic>
      <p:pic>
        <p:nvPicPr>
          <p:cNvPr id="3076" name="Picture 4" descr="mage result for linkedin logo"/>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693361" y="2107227"/>
            <a:ext cx="1762320" cy="4777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04264" y="1793682"/>
            <a:ext cx="1201487" cy="1101916"/>
          </a:xfrm>
          <a:prstGeom prst="rect">
            <a:avLst/>
          </a:prstGeom>
        </p:spPr>
      </p:pic>
      <p:pic>
        <p:nvPicPr>
          <p:cNvPr id="3078" name="Picture 6" descr="mage result for amazon logo"/>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354333" y="2108740"/>
            <a:ext cx="1612232" cy="58685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143666" y="1993688"/>
            <a:ext cx="2355774" cy="563145"/>
          </a:xfrm>
          <a:prstGeom prst="rect">
            <a:avLst/>
          </a:prstGeom>
        </p:spPr>
      </p:pic>
      <p:pic>
        <p:nvPicPr>
          <p:cNvPr id="10" name="Picture 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98835" y="3208480"/>
            <a:ext cx="1723858" cy="736733"/>
          </a:xfrm>
          <a:prstGeom prst="rect">
            <a:avLst/>
          </a:prstGeom>
        </p:spPr>
      </p:pic>
      <p:pic>
        <p:nvPicPr>
          <p:cNvPr id="11" name="Picture 10"/>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631908" y="3398174"/>
            <a:ext cx="2115858" cy="557737"/>
          </a:xfrm>
          <a:prstGeom prst="rect">
            <a:avLst/>
          </a:prstGeom>
        </p:spPr>
      </p:pic>
      <p:pic>
        <p:nvPicPr>
          <p:cNvPr id="12" name="Picture 11"/>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081337" y="3339211"/>
            <a:ext cx="1197766" cy="675663"/>
          </a:xfrm>
          <a:prstGeom prst="rect">
            <a:avLst/>
          </a:prstGeom>
        </p:spPr>
      </p:pic>
      <p:pic>
        <p:nvPicPr>
          <p:cNvPr id="3082" name="Picture 10" descr="mage result for capella university logo"/>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099372" y="3109022"/>
            <a:ext cx="1724527" cy="97004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7710571" y="3250148"/>
            <a:ext cx="1553745" cy="672085"/>
          </a:xfrm>
          <a:prstGeom prst="rect">
            <a:avLst/>
          </a:prstGeom>
        </p:spPr>
      </p:pic>
      <p:sp>
        <p:nvSpPr>
          <p:cNvPr id="5" name="TextBox 4">
            <a:extLst>
              <a:ext uri="{FF2B5EF4-FFF2-40B4-BE49-F238E27FC236}">
                <a16:creationId xmlns:a16="http://schemas.microsoft.com/office/drawing/2014/main" id="{5EAE1DA0-9F6E-584E-801F-FB0AD0B16015}"/>
              </a:ext>
            </a:extLst>
          </p:cNvPr>
          <p:cNvSpPr txBox="1"/>
          <p:nvPr/>
        </p:nvSpPr>
        <p:spPr>
          <a:xfrm>
            <a:off x="9403866" y="4450937"/>
            <a:ext cx="2095574" cy="369332"/>
          </a:xfrm>
          <a:prstGeom prst="rect">
            <a:avLst/>
          </a:prstGeom>
          <a:noFill/>
        </p:spPr>
        <p:txBody>
          <a:bodyPr wrap="none" rtlCol="0">
            <a:spAutoFit/>
          </a:bodyPr>
          <a:lstStyle/>
          <a:p>
            <a:pPr defTabSz="914396"/>
            <a:r>
              <a:rPr lang="en-US" dirty="0">
                <a:solidFill>
                  <a:prstClr val="black"/>
                </a:solidFill>
                <a:latin typeface="Calibri" panose="020F0502020204030204"/>
              </a:rPr>
              <a:t>Answer: They all do!</a:t>
            </a:r>
          </a:p>
        </p:txBody>
      </p:sp>
      <p:sp>
        <p:nvSpPr>
          <p:cNvPr id="8" name="Slide Number Placeholder 7">
            <a:extLst>
              <a:ext uri="{FF2B5EF4-FFF2-40B4-BE49-F238E27FC236}">
                <a16:creationId xmlns:a16="http://schemas.microsoft.com/office/drawing/2014/main" id="{78EB7D29-D47A-A947-A89C-F01EBE739808}"/>
              </a:ext>
            </a:extLst>
          </p:cNvPr>
          <p:cNvSpPr>
            <a:spLocks noGrp="1"/>
          </p:cNvSpPr>
          <p:nvPr>
            <p:ph type="sldNum" sz="quarter" idx="12"/>
          </p:nvPr>
        </p:nvSpPr>
        <p:spPr>
          <a:xfrm>
            <a:off x="11180924" y="6293445"/>
            <a:ext cx="637032" cy="365125"/>
          </a:xfrm>
        </p:spPr>
        <p:txBody>
          <a:bodyPr/>
          <a:lstStyle/>
          <a:p>
            <a:pPr defTabSz="914396"/>
            <a:fld id="{89680184-36F0-7340-B2B6-917CC4ADF00C}" type="slidenum">
              <a:rPr lang="en-US">
                <a:solidFill>
                  <a:prstClr val="black">
                    <a:tint val="75000"/>
                  </a:prstClr>
                </a:solidFill>
                <a:latin typeface="Calibri" panose="020F0502020204030204"/>
              </a:rPr>
              <a:pPr defTabSz="914396"/>
              <a:t>7</a:t>
            </a:fld>
            <a:endParaRPr lang="en-US" dirty="0">
              <a:solidFill>
                <a:prstClr val="black">
                  <a:tint val="75000"/>
                </a:prstClr>
              </a:solidFill>
              <a:latin typeface="Calibri" panose="020F0502020204030204"/>
            </a:endParaRPr>
          </a:p>
        </p:txBody>
      </p:sp>
      <p:pic>
        <p:nvPicPr>
          <p:cNvPr id="16" name="Picture 15">
            <a:extLst>
              <a:ext uri="{FF2B5EF4-FFF2-40B4-BE49-F238E27FC236}">
                <a16:creationId xmlns:a16="http://schemas.microsoft.com/office/drawing/2014/main" id="{BEF13115-B078-AF4C-884D-6E4CDC129778}"/>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523732" y="2995510"/>
            <a:ext cx="1189750" cy="1031117"/>
          </a:xfrm>
          <a:prstGeom prst="rect">
            <a:avLst/>
          </a:prstGeom>
        </p:spPr>
      </p:pic>
    </p:spTree>
    <p:extLst>
      <p:ext uri="{BB962C8B-B14F-4D97-AF65-F5344CB8AC3E}">
        <p14:creationId xmlns:p14="http://schemas.microsoft.com/office/powerpoint/2010/main" val="2446955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784" y="269589"/>
            <a:ext cx="11288111" cy="667964"/>
          </a:xfrm>
        </p:spPr>
        <p:txBody>
          <a:bodyPr/>
          <a:lstStyle/>
          <a:p>
            <a:r>
              <a:rPr lang="en-US" sz="3130" dirty="0"/>
              <a:t>Six database architectures</a:t>
            </a:r>
          </a:p>
        </p:txBody>
      </p:sp>
      <p:sp>
        <p:nvSpPr>
          <p:cNvPr id="143" name="Text Placeholder 7"/>
          <p:cNvSpPr txBox="1">
            <a:spLocks/>
          </p:cNvSpPr>
          <p:nvPr/>
        </p:nvSpPr>
        <p:spPr>
          <a:xfrm>
            <a:off x="1238250" y="1561686"/>
            <a:ext cx="1943100" cy="423783"/>
          </a:xfrm>
          <a:prstGeom prst="rect">
            <a:avLst/>
          </a:prstGeom>
        </p:spPr>
        <p:txBody>
          <a:bodyPr anchor="ctr"/>
          <a:lstStyle/>
          <a:p>
            <a:pPr marL="298126" indent="-298126" algn="ctr" defTabSz="795003" eaLnBrk="0" fontAlgn="base" hangingPunct="0">
              <a:spcBef>
                <a:spcPct val="20000"/>
              </a:spcBef>
              <a:spcAft>
                <a:spcPct val="0"/>
              </a:spcAft>
              <a:defRPr/>
            </a:pPr>
            <a:r>
              <a:rPr lang="en-US" sz="2435" b="1" kern="0" dirty="0">
                <a:latin typeface="Arial Narrow" pitchFamily="34" charset="0"/>
                <a:ea typeface="Arial" charset="0"/>
                <a:cs typeface="Arial"/>
              </a:rPr>
              <a:t>Relational</a:t>
            </a:r>
          </a:p>
        </p:txBody>
      </p:sp>
      <p:grpSp>
        <p:nvGrpSpPr>
          <p:cNvPr id="4" name="Group 143"/>
          <p:cNvGrpSpPr/>
          <p:nvPr/>
        </p:nvGrpSpPr>
        <p:grpSpPr>
          <a:xfrm>
            <a:off x="1326573" y="2025501"/>
            <a:ext cx="1678132" cy="1258927"/>
            <a:chOff x="533400" y="1905000"/>
            <a:chExt cx="1447800" cy="1447800"/>
          </a:xfrm>
        </p:grpSpPr>
        <p:sp>
          <p:nvSpPr>
            <p:cNvPr id="145" name="Rectangle 144"/>
            <p:cNvSpPr/>
            <p:nvPr/>
          </p:nvSpPr>
          <p:spPr bwMode="auto">
            <a:xfrm>
              <a:off x="533402" y="190500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6" name="Rectangle 145"/>
            <p:cNvSpPr/>
            <p:nvPr/>
          </p:nvSpPr>
          <p:spPr bwMode="auto">
            <a:xfrm>
              <a:off x="533402" y="208597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7" name="Rectangle 146"/>
            <p:cNvSpPr/>
            <p:nvPr/>
          </p:nvSpPr>
          <p:spPr bwMode="auto">
            <a:xfrm>
              <a:off x="533401" y="226695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8" name="Rectangle 147"/>
            <p:cNvSpPr/>
            <p:nvPr/>
          </p:nvSpPr>
          <p:spPr bwMode="auto">
            <a:xfrm>
              <a:off x="533401" y="244792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9" name="Rectangle 148"/>
            <p:cNvSpPr/>
            <p:nvPr/>
          </p:nvSpPr>
          <p:spPr bwMode="auto">
            <a:xfrm>
              <a:off x="533401" y="262890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0" name="Rectangle 149"/>
            <p:cNvSpPr/>
            <p:nvPr/>
          </p:nvSpPr>
          <p:spPr bwMode="auto">
            <a:xfrm>
              <a:off x="533401" y="280987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1" name="Rectangle 150"/>
            <p:cNvSpPr/>
            <p:nvPr/>
          </p:nvSpPr>
          <p:spPr bwMode="auto">
            <a:xfrm>
              <a:off x="533400" y="2990850"/>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2" name="Rectangle 151"/>
            <p:cNvSpPr/>
            <p:nvPr/>
          </p:nvSpPr>
          <p:spPr bwMode="auto">
            <a:xfrm>
              <a:off x="533400" y="3171825"/>
              <a:ext cx="344714" cy="18097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3" name="Rectangle 152"/>
            <p:cNvSpPr/>
            <p:nvPr/>
          </p:nvSpPr>
          <p:spPr bwMode="auto">
            <a:xfrm>
              <a:off x="878114" y="190500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4" name="Rectangle 153"/>
            <p:cNvSpPr/>
            <p:nvPr/>
          </p:nvSpPr>
          <p:spPr bwMode="auto">
            <a:xfrm>
              <a:off x="878114" y="208597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5" name="Rectangle 154"/>
            <p:cNvSpPr/>
            <p:nvPr/>
          </p:nvSpPr>
          <p:spPr bwMode="auto">
            <a:xfrm>
              <a:off x="878113" y="226695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6" name="Rectangle 155"/>
            <p:cNvSpPr/>
            <p:nvPr/>
          </p:nvSpPr>
          <p:spPr bwMode="auto">
            <a:xfrm>
              <a:off x="878113" y="244792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7" name="Rectangle 156"/>
            <p:cNvSpPr/>
            <p:nvPr/>
          </p:nvSpPr>
          <p:spPr bwMode="auto">
            <a:xfrm>
              <a:off x="878113" y="262890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8" name="Rectangle 157"/>
            <p:cNvSpPr/>
            <p:nvPr/>
          </p:nvSpPr>
          <p:spPr bwMode="auto">
            <a:xfrm>
              <a:off x="878113" y="280987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59" name="Rectangle 158"/>
            <p:cNvSpPr/>
            <p:nvPr/>
          </p:nvSpPr>
          <p:spPr bwMode="auto">
            <a:xfrm>
              <a:off x="878112" y="2990850"/>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60" name="Rectangle 159"/>
            <p:cNvSpPr/>
            <p:nvPr/>
          </p:nvSpPr>
          <p:spPr bwMode="auto">
            <a:xfrm>
              <a:off x="878112" y="3171825"/>
              <a:ext cx="551543" cy="180975"/>
            </a:xfrm>
            <a:prstGeom prst="rect">
              <a:avLst/>
            </a:prstGeom>
            <a:solidFill>
              <a:srgbClr val="92D050"/>
            </a:solidFill>
            <a:ln w="12700" cap="flat" cmpd="sng" algn="ctr">
              <a:solidFill>
                <a:schemeClr val="tx1"/>
              </a:solidFill>
              <a:prstDash val="solid"/>
              <a:round/>
              <a:headEnd type="none" w="med" len="med"/>
              <a:tailEnd type="none" w="med" len="med"/>
            </a:ln>
            <a:effectLst/>
          </p:spPr>
        </p:sp>
        <p:sp>
          <p:nvSpPr>
            <p:cNvPr id="161" name="Rectangle 160"/>
            <p:cNvSpPr/>
            <p:nvPr/>
          </p:nvSpPr>
          <p:spPr bwMode="auto">
            <a:xfrm>
              <a:off x="1429658" y="190500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2" name="Rectangle 161"/>
            <p:cNvSpPr/>
            <p:nvPr/>
          </p:nvSpPr>
          <p:spPr bwMode="auto">
            <a:xfrm>
              <a:off x="1429658" y="208597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3" name="Rectangle 162"/>
            <p:cNvSpPr/>
            <p:nvPr/>
          </p:nvSpPr>
          <p:spPr bwMode="auto">
            <a:xfrm>
              <a:off x="1429657" y="226695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4" name="Rectangle 163"/>
            <p:cNvSpPr/>
            <p:nvPr/>
          </p:nvSpPr>
          <p:spPr bwMode="auto">
            <a:xfrm>
              <a:off x="1429657" y="244792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5" name="Rectangle 164"/>
            <p:cNvSpPr/>
            <p:nvPr/>
          </p:nvSpPr>
          <p:spPr bwMode="auto">
            <a:xfrm>
              <a:off x="1429657" y="262890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6" name="Rectangle 165"/>
            <p:cNvSpPr/>
            <p:nvPr/>
          </p:nvSpPr>
          <p:spPr bwMode="auto">
            <a:xfrm>
              <a:off x="1429657" y="280987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7" name="Rectangle 166"/>
            <p:cNvSpPr/>
            <p:nvPr/>
          </p:nvSpPr>
          <p:spPr bwMode="auto">
            <a:xfrm>
              <a:off x="1429657" y="2990850"/>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8" name="Rectangle 167"/>
            <p:cNvSpPr/>
            <p:nvPr/>
          </p:nvSpPr>
          <p:spPr bwMode="auto">
            <a:xfrm>
              <a:off x="1429657" y="3171825"/>
              <a:ext cx="275771" cy="18097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169" name="Rectangle 168"/>
            <p:cNvSpPr/>
            <p:nvPr/>
          </p:nvSpPr>
          <p:spPr bwMode="auto">
            <a:xfrm>
              <a:off x="1705429" y="190500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0" name="Rectangle 169"/>
            <p:cNvSpPr/>
            <p:nvPr/>
          </p:nvSpPr>
          <p:spPr bwMode="auto">
            <a:xfrm>
              <a:off x="1705429" y="208597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1" name="Rectangle 170"/>
            <p:cNvSpPr/>
            <p:nvPr/>
          </p:nvSpPr>
          <p:spPr bwMode="auto">
            <a:xfrm>
              <a:off x="1705428" y="226695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2" name="Rectangle 171"/>
            <p:cNvSpPr/>
            <p:nvPr/>
          </p:nvSpPr>
          <p:spPr bwMode="auto">
            <a:xfrm>
              <a:off x="1705428" y="244792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3" name="Rectangle 172"/>
            <p:cNvSpPr/>
            <p:nvPr/>
          </p:nvSpPr>
          <p:spPr bwMode="auto">
            <a:xfrm>
              <a:off x="1705428" y="262890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4" name="Rectangle 173"/>
            <p:cNvSpPr/>
            <p:nvPr/>
          </p:nvSpPr>
          <p:spPr bwMode="auto">
            <a:xfrm>
              <a:off x="1705428" y="280987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5" name="Rectangle 174"/>
            <p:cNvSpPr/>
            <p:nvPr/>
          </p:nvSpPr>
          <p:spPr bwMode="auto">
            <a:xfrm>
              <a:off x="1705427" y="2990850"/>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sp>
          <p:nvSpPr>
            <p:cNvPr id="176" name="Rectangle 175"/>
            <p:cNvSpPr/>
            <p:nvPr/>
          </p:nvSpPr>
          <p:spPr bwMode="auto">
            <a:xfrm>
              <a:off x="1705427" y="3171825"/>
              <a:ext cx="275771" cy="18097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sp>
      </p:grpSp>
      <p:sp>
        <p:nvSpPr>
          <p:cNvPr id="177" name="Text Placeholder 7"/>
          <p:cNvSpPr txBox="1">
            <a:spLocks/>
          </p:cNvSpPr>
          <p:nvPr/>
        </p:nvSpPr>
        <p:spPr>
          <a:xfrm>
            <a:off x="4241223" y="1561686"/>
            <a:ext cx="3179619" cy="423783"/>
          </a:xfrm>
          <a:prstGeom prst="rect">
            <a:avLst/>
          </a:prstGeom>
        </p:spPr>
        <p:txBody>
          <a:bodyPr anchor="ctr"/>
          <a:lstStyle/>
          <a:p>
            <a:pPr marL="298126" indent="-298126" algn="ctr" defTabSz="795003" eaLnBrk="0" fontAlgn="base" hangingPunct="0">
              <a:spcBef>
                <a:spcPct val="20000"/>
              </a:spcBef>
              <a:spcAft>
                <a:spcPct val="0"/>
              </a:spcAft>
              <a:defRPr/>
            </a:pPr>
            <a:r>
              <a:rPr lang="en-US" sz="2435" b="1" kern="0" dirty="0">
                <a:latin typeface="Arial Narrow" pitchFamily="34" charset="0"/>
                <a:ea typeface="Arial" charset="0"/>
                <a:cs typeface="Arial"/>
              </a:rPr>
              <a:t>Analytical (OLAP)</a:t>
            </a:r>
          </a:p>
        </p:txBody>
      </p:sp>
      <p:sp>
        <p:nvSpPr>
          <p:cNvPr id="178" name="Text Placeholder 7"/>
          <p:cNvSpPr txBox="1">
            <a:spLocks/>
          </p:cNvSpPr>
          <p:nvPr/>
        </p:nvSpPr>
        <p:spPr>
          <a:xfrm>
            <a:off x="8480715" y="1561686"/>
            <a:ext cx="2119745" cy="423783"/>
          </a:xfrm>
          <a:prstGeom prst="rect">
            <a:avLst/>
          </a:prstGeom>
        </p:spPr>
        <p:txBody>
          <a:bodyPr anchor="ctr"/>
          <a:lstStyle/>
          <a:p>
            <a:pPr marL="298126" indent="-298126" algn="ctr" defTabSz="795003" eaLnBrk="0" fontAlgn="base" hangingPunct="0">
              <a:spcBef>
                <a:spcPct val="20000"/>
              </a:spcBef>
              <a:spcAft>
                <a:spcPct val="0"/>
              </a:spcAft>
              <a:defRPr/>
            </a:pPr>
            <a:r>
              <a:rPr lang="en-US" sz="2435" b="1" kern="0" dirty="0">
                <a:latin typeface="Arial Narrow" pitchFamily="34" charset="0"/>
                <a:ea typeface="Arial" charset="0"/>
                <a:cs typeface="Arial"/>
              </a:rPr>
              <a:t>Key-Value</a:t>
            </a:r>
          </a:p>
        </p:txBody>
      </p:sp>
      <p:sp>
        <p:nvSpPr>
          <p:cNvPr id="179" name="Text Placeholder 7"/>
          <p:cNvSpPr txBox="1">
            <a:spLocks/>
          </p:cNvSpPr>
          <p:nvPr/>
        </p:nvSpPr>
        <p:spPr>
          <a:xfrm>
            <a:off x="1061605" y="3483206"/>
            <a:ext cx="2914650" cy="423783"/>
          </a:xfrm>
          <a:prstGeom prst="rect">
            <a:avLst/>
          </a:prstGeom>
        </p:spPr>
        <p:txBody>
          <a:bodyPr anchor="ctr"/>
          <a:lstStyle/>
          <a:p>
            <a:pPr marL="298126" indent="-298126" algn="ctr" defTabSz="795003" eaLnBrk="0" fontAlgn="base" hangingPunct="0">
              <a:spcBef>
                <a:spcPct val="20000"/>
              </a:spcBef>
              <a:spcAft>
                <a:spcPct val="0"/>
              </a:spcAft>
              <a:defRPr/>
            </a:pPr>
            <a:r>
              <a:rPr lang="en-US" sz="2435" b="1" kern="0" dirty="0">
                <a:latin typeface="Arial Narrow" pitchFamily="34" charset="0"/>
                <a:ea typeface="Arial" charset="0"/>
                <a:cs typeface="Arial"/>
              </a:rPr>
              <a:t>Column-Family</a:t>
            </a:r>
          </a:p>
        </p:txBody>
      </p:sp>
      <p:sp>
        <p:nvSpPr>
          <p:cNvPr id="180" name="Text Placeholder 7"/>
          <p:cNvSpPr txBox="1">
            <a:spLocks/>
          </p:cNvSpPr>
          <p:nvPr/>
        </p:nvSpPr>
        <p:spPr>
          <a:xfrm>
            <a:off x="8127423" y="3483206"/>
            <a:ext cx="2384714" cy="423783"/>
          </a:xfrm>
          <a:prstGeom prst="rect">
            <a:avLst/>
          </a:prstGeom>
        </p:spPr>
        <p:txBody>
          <a:bodyPr anchor="ctr"/>
          <a:lstStyle/>
          <a:p>
            <a:pPr marL="298126" indent="-298126" algn="ctr" defTabSz="795003" eaLnBrk="0" fontAlgn="base" hangingPunct="0">
              <a:spcBef>
                <a:spcPct val="20000"/>
              </a:spcBef>
              <a:spcAft>
                <a:spcPct val="0"/>
              </a:spcAft>
              <a:defRPr/>
            </a:pPr>
            <a:r>
              <a:rPr lang="en-US" sz="2435" b="1" kern="0" dirty="0">
                <a:latin typeface="Arial Narrow" pitchFamily="34" charset="0"/>
                <a:ea typeface="Arial" charset="0"/>
                <a:cs typeface="Arial"/>
              </a:rPr>
              <a:t>Document</a:t>
            </a:r>
          </a:p>
        </p:txBody>
      </p:sp>
      <p:sp>
        <p:nvSpPr>
          <p:cNvPr id="181" name="Text Placeholder 7"/>
          <p:cNvSpPr txBox="1">
            <a:spLocks/>
          </p:cNvSpPr>
          <p:nvPr/>
        </p:nvSpPr>
        <p:spPr>
          <a:xfrm>
            <a:off x="4285384" y="3483206"/>
            <a:ext cx="2914650" cy="423783"/>
          </a:xfrm>
          <a:prstGeom prst="rect">
            <a:avLst/>
          </a:prstGeom>
        </p:spPr>
        <p:txBody>
          <a:bodyPr anchor="ctr"/>
          <a:lstStyle/>
          <a:p>
            <a:pPr marL="298126" indent="-298126" algn="ctr" defTabSz="795003" eaLnBrk="0" fontAlgn="base" hangingPunct="0">
              <a:spcBef>
                <a:spcPct val="20000"/>
              </a:spcBef>
              <a:spcAft>
                <a:spcPct val="0"/>
              </a:spcAft>
              <a:defRPr/>
            </a:pPr>
            <a:r>
              <a:rPr lang="en-US" sz="2435" b="1" kern="0" dirty="0">
                <a:latin typeface="Arial Narrow" pitchFamily="34" charset="0"/>
                <a:ea typeface="Arial" charset="0"/>
                <a:cs typeface="Arial"/>
              </a:rPr>
              <a:t>Graph</a:t>
            </a:r>
          </a:p>
        </p:txBody>
      </p:sp>
      <p:grpSp>
        <p:nvGrpSpPr>
          <p:cNvPr id="5" name="Group 42"/>
          <p:cNvGrpSpPr/>
          <p:nvPr/>
        </p:nvGrpSpPr>
        <p:grpSpPr>
          <a:xfrm>
            <a:off x="8127424" y="4013280"/>
            <a:ext cx="2473036" cy="1656483"/>
            <a:chOff x="5791200" y="1447800"/>
            <a:chExt cx="2133600" cy="1905000"/>
          </a:xfrm>
        </p:grpSpPr>
        <p:sp>
          <p:nvSpPr>
            <p:cNvPr id="183" name="Oval 182"/>
            <p:cNvSpPr/>
            <p:nvPr/>
          </p:nvSpPr>
          <p:spPr bwMode="auto">
            <a:xfrm>
              <a:off x="6705600" y="1447800"/>
              <a:ext cx="304800" cy="3048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184" name="Oval 183"/>
            <p:cNvSpPr/>
            <p:nvPr/>
          </p:nvSpPr>
          <p:spPr bwMode="auto">
            <a:xfrm>
              <a:off x="6400800" y="1981200"/>
              <a:ext cx="304800" cy="304800"/>
            </a:xfrm>
            <a:prstGeom prst="ellipse">
              <a:avLst/>
            </a:prstGeom>
            <a:solidFill>
              <a:srgbClr val="FFC00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185" name="Oval 184"/>
            <p:cNvSpPr/>
            <p:nvPr/>
          </p:nvSpPr>
          <p:spPr bwMode="auto">
            <a:xfrm>
              <a:off x="7010400" y="1981200"/>
              <a:ext cx="304800" cy="3048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186" name="Oval 185"/>
            <p:cNvSpPr/>
            <p:nvPr/>
          </p:nvSpPr>
          <p:spPr bwMode="auto">
            <a:xfrm>
              <a:off x="6096000" y="2514600"/>
              <a:ext cx="304800" cy="3048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187" name="Oval 186"/>
            <p:cNvSpPr/>
            <p:nvPr/>
          </p:nvSpPr>
          <p:spPr bwMode="auto">
            <a:xfrm>
              <a:off x="6705600" y="2514600"/>
              <a:ext cx="304800" cy="304800"/>
            </a:xfrm>
            <a:prstGeom prst="ellipse">
              <a:avLst/>
            </a:prstGeom>
            <a:solidFill>
              <a:schemeClr val="tx2"/>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188" name="Oval 187"/>
            <p:cNvSpPr/>
            <p:nvPr/>
          </p:nvSpPr>
          <p:spPr bwMode="auto">
            <a:xfrm>
              <a:off x="7315200" y="2514600"/>
              <a:ext cx="304800" cy="3048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cxnSp>
          <p:nvCxnSpPr>
            <p:cNvPr id="189" name="Straight Connector 188"/>
            <p:cNvCxnSpPr>
              <a:stCxn id="183" idx="4"/>
              <a:endCxn id="184" idx="0"/>
            </p:cNvCxnSpPr>
            <p:nvPr/>
          </p:nvCxnSpPr>
          <p:spPr bwMode="auto">
            <a:xfrm rot="5400000">
              <a:off x="6591300" y="17145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0" name="Straight Connector 189"/>
            <p:cNvCxnSpPr>
              <a:stCxn id="183" idx="4"/>
              <a:endCxn id="185" idx="0"/>
            </p:cNvCxnSpPr>
            <p:nvPr/>
          </p:nvCxnSpPr>
          <p:spPr bwMode="auto">
            <a:xfrm rot="16200000" flipH="1">
              <a:off x="6896100" y="17145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1" name="Straight Connector 190"/>
            <p:cNvCxnSpPr/>
            <p:nvPr/>
          </p:nvCxnSpPr>
          <p:spPr bwMode="auto">
            <a:xfrm rot="5400000">
              <a:off x="62865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2" name="Straight Connector 191"/>
            <p:cNvCxnSpPr/>
            <p:nvPr/>
          </p:nvCxnSpPr>
          <p:spPr bwMode="auto">
            <a:xfrm rot="16200000" flipH="1">
              <a:off x="65913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3" name="Straight Connector 192"/>
            <p:cNvCxnSpPr/>
            <p:nvPr/>
          </p:nvCxnSpPr>
          <p:spPr bwMode="auto">
            <a:xfrm rot="16200000" flipH="1">
              <a:off x="7200900" y="22479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sp>
          <p:nvSpPr>
            <p:cNvPr id="194" name="Oval 193"/>
            <p:cNvSpPr/>
            <p:nvPr/>
          </p:nvSpPr>
          <p:spPr bwMode="auto">
            <a:xfrm>
              <a:off x="5791200" y="3048000"/>
              <a:ext cx="304800" cy="304800"/>
            </a:xfrm>
            <a:prstGeom prst="ellipse">
              <a:avLst/>
            </a:prstGeom>
            <a:solidFill>
              <a:srgbClr val="FF00FF"/>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195" name="Oval 194"/>
            <p:cNvSpPr/>
            <p:nvPr/>
          </p:nvSpPr>
          <p:spPr bwMode="auto">
            <a:xfrm>
              <a:off x="6400800" y="3048000"/>
              <a:ext cx="304800" cy="304800"/>
            </a:xfrm>
            <a:prstGeom prst="ellipse">
              <a:avLst/>
            </a:prstGeom>
            <a:solidFill>
              <a:srgbClr val="00FFFF"/>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cxnSp>
          <p:nvCxnSpPr>
            <p:cNvPr id="196" name="Straight Connector 195"/>
            <p:cNvCxnSpPr/>
            <p:nvPr/>
          </p:nvCxnSpPr>
          <p:spPr bwMode="auto">
            <a:xfrm rot="5400000">
              <a:off x="59817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197" name="Straight Connector 196"/>
            <p:cNvCxnSpPr/>
            <p:nvPr/>
          </p:nvCxnSpPr>
          <p:spPr bwMode="auto">
            <a:xfrm rot="16200000" flipH="1">
              <a:off x="62865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sp>
          <p:nvSpPr>
            <p:cNvPr id="198" name="Oval 197"/>
            <p:cNvSpPr/>
            <p:nvPr/>
          </p:nvSpPr>
          <p:spPr bwMode="auto">
            <a:xfrm>
              <a:off x="7010400" y="3048000"/>
              <a:ext cx="304800" cy="3048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199" name="Oval 198"/>
            <p:cNvSpPr/>
            <p:nvPr/>
          </p:nvSpPr>
          <p:spPr bwMode="auto">
            <a:xfrm>
              <a:off x="7620000" y="3048000"/>
              <a:ext cx="304800" cy="304800"/>
            </a:xfrm>
            <a:prstGeom prst="ellipse">
              <a:avLst/>
            </a:prstGeom>
            <a:solidFill>
              <a:schemeClr val="bg1">
                <a:lumMod val="75000"/>
              </a:schemeClr>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cxnSp>
          <p:nvCxnSpPr>
            <p:cNvPr id="200" name="Straight Connector 199"/>
            <p:cNvCxnSpPr/>
            <p:nvPr/>
          </p:nvCxnSpPr>
          <p:spPr bwMode="auto">
            <a:xfrm rot="5400000">
              <a:off x="72009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cxnSp>
          <p:nvCxnSpPr>
            <p:cNvPr id="201" name="Straight Connector 200"/>
            <p:cNvCxnSpPr/>
            <p:nvPr/>
          </p:nvCxnSpPr>
          <p:spPr bwMode="auto">
            <a:xfrm rot="16200000" flipH="1">
              <a:off x="7505700" y="2781300"/>
              <a:ext cx="228600" cy="304800"/>
            </a:xfrm>
            <a:prstGeom prst="line">
              <a:avLst/>
            </a:prstGeom>
            <a:solidFill>
              <a:srgbClr val="3399FF"/>
            </a:solidFill>
            <a:ln w="9525" cap="flat" cmpd="sng" algn="ctr">
              <a:solidFill>
                <a:schemeClr val="tx1"/>
              </a:solidFill>
              <a:prstDash val="solid"/>
              <a:round/>
              <a:headEnd type="none" w="med" len="med"/>
              <a:tailEnd type="none" w="med" len="med"/>
            </a:ln>
            <a:effectLst/>
          </p:spPr>
        </p:cxnSp>
      </p:grpSp>
      <p:grpSp>
        <p:nvGrpSpPr>
          <p:cNvPr id="6" name="Group 232"/>
          <p:cNvGrpSpPr/>
          <p:nvPr/>
        </p:nvGrpSpPr>
        <p:grpSpPr>
          <a:xfrm>
            <a:off x="5124451" y="2025501"/>
            <a:ext cx="1324841" cy="1325186"/>
            <a:chOff x="3581400" y="1828800"/>
            <a:chExt cx="1143000" cy="1524000"/>
          </a:xfrm>
        </p:grpSpPr>
        <p:sp>
          <p:nvSpPr>
            <p:cNvPr id="234" name="Rectangle 233"/>
            <p:cNvSpPr/>
            <p:nvPr/>
          </p:nvSpPr>
          <p:spPr bwMode="auto">
            <a:xfrm>
              <a:off x="4038600" y="1828800"/>
              <a:ext cx="228600" cy="1524000"/>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235" name="Rectangle 234"/>
            <p:cNvSpPr/>
            <p:nvPr/>
          </p:nvSpPr>
          <p:spPr bwMode="auto">
            <a:xfrm>
              <a:off x="3581400" y="19050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236" name="Rectangle 235"/>
            <p:cNvSpPr/>
            <p:nvPr/>
          </p:nvSpPr>
          <p:spPr bwMode="auto">
            <a:xfrm>
              <a:off x="3581400" y="25146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237" name="Rectangle 236"/>
            <p:cNvSpPr/>
            <p:nvPr/>
          </p:nvSpPr>
          <p:spPr bwMode="auto">
            <a:xfrm>
              <a:off x="4495800" y="19050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238" name="Rectangle 237"/>
            <p:cNvSpPr/>
            <p:nvPr/>
          </p:nvSpPr>
          <p:spPr bwMode="auto">
            <a:xfrm>
              <a:off x="4495800" y="2514600"/>
              <a:ext cx="228600" cy="457200"/>
            </a:xfrm>
            <a:prstGeom prst="rect">
              <a:avLst/>
            </a:prstGeom>
            <a:solidFill>
              <a:srgbClr val="BFBFBF"/>
            </a:solidFill>
            <a:ln w="12700" cap="flat" cmpd="sng" algn="ctr">
              <a:solidFill>
                <a:schemeClr val="tx1"/>
              </a:solidFill>
              <a:prstDash val="solid"/>
              <a:round/>
              <a:headEnd type="none" w="med" len="med"/>
              <a:tailEnd type="none" w="med" len="med"/>
            </a:ln>
            <a:effectLst/>
          </p:spPr>
        </p:sp>
        <p:cxnSp>
          <p:nvCxnSpPr>
            <p:cNvPr id="239" name="Straight Arrow Connector 238"/>
            <p:cNvCxnSpPr/>
            <p:nvPr/>
          </p:nvCxnSpPr>
          <p:spPr>
            <a:xfrm>
              <a:off x="3810000" y="2128978"/>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0" name="Straight Arrow Connector 239"/>
            <p:cNvCxnSpPr/>
            <p:nvPr/>
          </p:nvCxnSpPr>
          <p:spPr>
            <a:xfrm>
              <a:off x="3810000" y="27432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1" name="Straight Arrow Connector 240"/>
            <p:cNvCxnSpPr/>
            <p:nvPr/>
          </p:nvCxnSpPr>
          <p:spPr>
            <a:xfrm>
              <a:off x="4267200" y="21336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2" name="Straight Arrow Connector 241"/>
            <p:cNvCxnSpPr/>
            <p:nvPr/>
          </p:nvCxnSpPr>
          <p:spPr>
            <a:xfrm>
              <a:off x="4267200" y="2743200"/>
              <a:ext cx="228600" cy="462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 name="Group 242"/>
          <p:cNvGrpSpPr/>
          <p:nvPr/>
        </p:nvGrpSpPr>
        <p:grpSpPr>
          <a:xfrm>
            <a:off x="4771159" y="4079540"/>
            <a:ext cx="1943100" cy="1391445"/>
            <a:chOff x="3505200" y="4267200"/>
            <a:chExt cx="1676400" cy="1600200"/>
          </a:xfrm>
        </p:grpSpPr>
        <p:sp>
          <p:nvSpPr>
            <p:cNvPr id="244" name="Oval 243"/>
            <p:cNvSpPr/>
            <p:nvPr/>
          </p:nvSpPr>
          <p:spPr bwMode="auto">
            <a:xfrm>
              <a:off x="4191000" y="4267200"/>
              <a:ext cx="228600" cy="228600"/>
            </a:xfrm>
            <a:prstGeom prst="ellipse">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245" name="Oval 244"/>
            <p:cNvSpPr/>
            <p:nvPr/>
          </p:nvSpPr>
          <p:spPr bwMode="auto">
            <a:xfrm>
              <a:off x="3886200" y="4724400"/>
              <a:ext cx="228600" cy="228600"/>
            </a:xfrm>
            <a:prstGeom prst="ellipse">
              <a:avLst/>
            </a:prstGeom>
            <a:solidFill>
              <a:srgbClr val="996633"/>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246" name="Oval 245"/>
            <p:cNvSpPr/>
            <p:nvPr/>
          </p:nvSpPr>
          <p:spPr bwMode="auto">
            <a:xfrm>
              <a:off x="4191000" y="5105400"/>
              <a:ext cx="228600" cy="228600"/>
            </a:xfrm>
            <a:prstGeom prst="ellipse">
              <a:avLst/>
            </a:prstGeom>
            <a:solidFill>
              <a:srgbClr val="7030A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247" name="Oval 246"/>
            <p:cNvSpPr/>
            <p:nvPr/>
          </p:nvSpPr>
          <p:spPr bwMode="auto">
            <a:xfrm>
              <a:off x="4724400" y="4495800"/>
              <a:ext cx="228600" cy="228600"/>
            </a:xfrm>
            <a:prstGeom prst="ellipse">
              <a:avLst/>
            </a:prstGeom>
            <a:solidFill>
              <a:schemeClr val="accent6"/>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248" name="Oval 247"/>
            <p:cNvSpPr/>
            <p:nvPr/>
          </p:nvSpPr>
          <p:spPr bwMode="auto">
            <a:xfrm>
              <a:off x="4648200" y="4953000"/>
              <a:ext cx="228600" cy="228600"/>
            </a:xfrm>
            <a:prstGeom prst="ellipse">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249" name="Oval 248"/>
            <p:cNvSpPr/>
            <p:nvPr/>
          </p:nvSpPr>
          <p:spPr bwMode="auto">
            <a:xfrm>
              <a:off x="3581400" y="5257800"/>
              <a:ext cx="228600" cy="228600"/>
            </a:xfrm>
            <a:prstGeom prst="ellipse">
              <a:avLst/>
            </a:prstGeom>
            <a:solidFill>
              <a:srgbClr val="92D05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250" name="Oval 249"/>
            <p:cNvSpPr/>
            <p:nvPr/>
          </p:nvSpPr>
          <p:spPr bwMode="auto">
            <a:xfrm>
              <a:off x="4419600" y="5486400"/>
              <a:ext cx="228600" cy="228600"/>
            </a:xfrm>
            <a:prstGeom prst="ellipse">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251" name="Oval 250"/>
            <p:cNvSpPr/>
            <p:nvPr/>
          </p:nvSpPr>
          <p:spPr bwMode="auto">
            <a:xfrm>
              <a:off x="3505200" y="45720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sp>
          <p:nvSpPr>
            <p:cNvPr id="252" name="Oval 251"/>
            <p:cNvSpPr/>
            <p:nvPr/>
          </p:nvSpPr>
          <p:spPr bwMode="auto">
            <a:xfrm>
              <a:off x="4953000" y="5334000"/>
              <a:ext cx="228600" cy="228600"/>
            </a:xfrm>
            <a:prstGeom prst="ellipse">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cxnSp>
          <p:nvCxnSpPr>
            <p:cNvPr id="253" name="Straight Arrow Connector 252"/>
            <p:cNvCxnSpPr>
              <a:stCxn id="251" idx="7"/>
              <a:endCxn id="244" idx="2"/>
            </p:cNvCxnSpPr>
            <p:nvPr/>
          </p:nvCxnSpPr>
          <p:spPr>
            <a:xfrm flipV="1">
              <a:off x="3700322" y="4381500"/>
              <a:ext cx="490678" cy="2239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4" name="Straight Arrow Connector 253"/>
            <p:cNvCxnSpPr>
              <a:stCxn id="244" idx="6"/>
              <a:endCxn id="247" idx="2"/>
            </p:cNvCxnSpPr>
            <p:nvPr/>
          </p:nvCxnSpPr>
          <p:spPr>
            <a:xfrm>
              <a:off x="4419600" y="4381500"/>
              <a:ext cx="304800" cy="2286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5" name="Straight Arrow Connector 254"/>
            <p:cNvCxnSpPr>
              <a:stCxn id="247" idx="3"/>
              <a:endCxn id="248" idx="0"/>
            </p:cNvCxnSpPr>
            <p:nvPr/>
          </p:nvCxnSpPr>
          <p:spPr>
            <a:xfrm>
              <a:off x="4757878" y="4690922"/>
              <a:ext cx="4622" cy="262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6" name="Straight Arrow Connector 255"/>
            <p:cNvCxnSpPr>
              <a:stCxn id="248" idx="5"/>
              <a:endCxn id="252" idx="1"/>
            </p:cNvCxnSpPr>
            <p:nvPr/>
          </p:nvCxnSpPr>
          <p:spPr>
            <a:xfrm>
              <a:off x="4843322" y="51481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7" name="Straight Arrow Connector 256"/>
            <p:cNvCxnSpPr>
              <a:stCxn id="252" idx="2"/>
              <a:endCxn id="250" idx="6"/>
            </p:cNvCxnSpPr>
            <p:nvPr/>
          </p:nvCxnSpPr>
          <p:spPr>
            <a:xfrm flipH="1">
              <a:off x="4648200" y="5448300"/>
              <a:ext cx="304800" cy="1524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8" name="Straight Arrow Connector 257"/>
            <p:cNvCxnSpPr>
              <a:endCxn id="246" idx="5"/>
            </p:cNvCxnSpPr>
            <p:nvPr/>
          </p:nvCxnSpPr>
          <p:spPr>
            <a:xfrm flipH="1" flipV="1">
              <a:off x="4386122" y="5300522"/>
              <a:ext cx="1050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9" name="Straight Arrow Connector 258"/>
            <p:cNvCxnSpPr>
              <a:stCxn id="246" idx="1"/>
              <a:endCxn id="245" idx="5"/>
            </p:cNvCxnSpPr>
            <p:nvPr/>
          </p:nvCxnSpPr>
          <p:spPr>
            <a:xfrm flipH="1" flipV="1">
              <a:off x="4081322" y="4919522"/>
              <a:ext cx="143156" cy="2193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0" name="Straight Arrow Connector 259"/>
            <p:cNvCxnSpPr>
              <a:stCxn id="245" idx="3"/>
              <a:endCxn id="249" idx="7"/>
            </p:cNvCxnSpPr>
            <p:nvPr/>
          </p:nvCxnSpPr>
          <p:spPr>
            <a:xfrm flipH="1">
              <a:off x="3776522" y="4919522"/>
              <a:ext cx="143156" cy="37175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1" name="Straight Arrow Connector 260"/>
            <p:cNvCxnSpPr>
              <a:stCxn id="251" idx="4"/>
              <a:endCxn id="249" idx="1"/>
            </p:cNvCxnSpPr>
            <p:nvPr/>
          </p:nvCxnSpPr>
          <p:spPr>
            <a:xfrm flipH="1">
              <a:off x="3614878" y="4800600"/>
              <a:ext cx="4622" cy="4906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2" name="Straight Arrow Connector 261"/>
            <p:cNvCxnSpPr>
              <a:stCxn id="246" idx="7"/>
              <a:endCxn id="244" idx="4"/>
            </p:cNvCxnSpPr>
            <p:nvPr/>
          </p:nvCxnSpPr>
          <p:spPr>
            <a:xfrm flipH="1" flipV="1">
              <a:off x="4305300" y="4495800"/>
              <a:ext cx="80822" cy="643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3" name="Straight Arrow Connector 262"/>
            <p:cNvCxnSpPr>
              <a:stCxn id="246" idx="3"/>
              <a:endCxn id="249" idx="6"/>
            </p:cNvCxnSpPr>
            <p:nvPr/>
          </p:nvCxnSpPr>
          <p:spPr>
            <a:xfrm flipH="1">
              <a:off x="3810000" y="5300522"/>
              <a:ext cx="414478" cy="715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4" name="Oval 263"/>
            <p:cNvSpPr/>
            <p:nvPr/>
          </p:nvSpPr>
          <p:spPr bwMode="auto">
            <a:xfrm>
              <a:off x="3962400" y="5638800"/>
              <a:ext cx="228600" cy="228600"/>
            </a:xfrm>
            <a:prstGeom prst="ellipse">
              <a:avLst/>
            </a:prstGeom>
            <a:solidFill>
              <a:srgbClr val="336699"/>
            </a:solidFill>
            <a:ln w="12700" cap="flat" cmpd="sng" algn="ctr">
              <a:solidFill>
                <a:schemeClr val="tx1"/>
              </a:solidFill>
              <a:prstDash val="solid"/>
              <a:round/>
              <a:headEnd type="none" w="med" len="med"/>
              <a:tailEnd type="none" w="med" len="med"/>
            </a:ln>
            <a:effectLst/>
          </p:spPr>
          <p:txBody>
            <a:bodyPr vert="horz" wrap="square" lIns="79511" tIns="39755" rIns="79511" bIns="39755" numCol="1" rtlCol="0" anchor="t" anchorCtr="0" compatLnSpc="1">
              <a:prstTxWarp prst="textNoShape">
                <a:avLst/>
              </a:prstTxWarp>
            </a:bodyPr>
            <a:lstStyle/>
            <a:p>
              <a:pPr algn="ctr" defTabSz="795003" fontAlgn="base">
                <a:spcBef>
                  <a:spcPct val="0"/>
                </a:spcBef>
                <a:spcAft>
                  <a:spcPct val="0"/>
                </a:spcAft>
              </a:pPr>
              <a:endParaRPr lang="en-US" sz="2087" b="1">
                <a:latin typeface="Arial Narrow" charset="0"/>
              </a:endParaRPr>
            </a:p>
          </p:txBody>
        </p:sp>
        <p:cxnSp>
          <p:nvCxnSpPr>
            <p:cNvPr id="265" name="Straight Arrow Connector 264"/>
            <p:cNvCxnSpPr>
              <a:stCxn id="264" idx="7"/>
              <a:endCxn id="246" idx="4"/>
            </p:cNvCxnSpPr>
            <p:nvPr/>
          </p:nvCxnSpPr>
          <p:spPr>
            <a:xfrm flipV="1">
              <a:off x="4157522" y="5334000"/>
              <a:ext cx="147778" cy="3382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 name="Group 265"/>
          <p:cNvGrpSpPr/>
          <p:nvPr/>
        </p:nvGrpSpPr>
        <p:grpSpPr>
          <a:xfrm>
            <a:off x="8569037" y="2091760"/>
            <a:ext cx="1854777" cy="1258927"/>
            <a:chOff x="6781800" y="2057400"/>
            <a:chExt cx="1600200" cy="1447800"/>
          </a:xfrm>
        </p:grpSpPr>
        <p:sp>
          <p:nvSpPr>
            <p:cNvPr id="267" name="Rectangle 266"/>
            <p:cNvSpPr/>
            <p:nvPr/>
          </p:nvSpPr>
          <p:spPr>
            <a:xfrm>
              <a:off x="6781800" y="2057400"/>
              <a:ext cx="381000" cy="304800"/>
            </a:xfrm>
            <a:prstGeom prst="rect">
              <a:avLst/>
            </a:prstGeom>
            <a:solidFill>
              <a:schemeClr val="accent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951" tIns="7951" rIns="7951" rtlCol="0" anchor="ctr"/>
            <a:lstStyle/>
            <a:p>
              <a:pPr algn="ctr"/>
              <a:r>
                <a:rPr lang="en-US" sz="1391" dirty="0">
                  <a:solidFill>
                    <a:schemeClr val="tx1"/>
                  </a:solidFill>
                  <a:latin typeface="Arial Narrow" pitchFamily="34" charset="0"/>
                </a:rPr>
                <a:t>key</a:t>
              </a:r>
            </a:p>
          </p:txBody>
        </p:sp>
        <p:sp>
          <p:nvSpPr>
            <p:cNvPr id="268" name="Oval 267"/>
            <p:cNvSpPr/>
            <p:nvPr/>
          </p:nvSpPr>
          <p:spPr>
            <a:xfrm>
              <a:off x="7467600" y="2057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1" dirty="0">
                  <a:latin typeface="Arial Narrow" pitchFamily="34" charset="0"/>
                </a:rPr>
                <a:t>value</a:t>
              </a:r>
            </a:p>
          </p:txBody>
        </p:sp>
        <p:cxnSp>
          <p:nvCxnSpPr>
            <p:cNvPr id="269" name="Straight Arrow Connector 268"/>
            <p:cNvCxnSpPr>
              <a:stCxn id="267" idx="3"/>
              <a:endCxn id="268" idx="2"/>
            </p:cNvCxnSpPr>
            <p:nvPr/>
          </p:nvCxnSpPr>
          <p:spPr>
            <a:xfrm>
              <a:off x="7162800" y="2209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 name="Group 155"/>
            <p:cNvGrpSpPr/>
            <p:nvPr/>
          </p:nvGrpSpPr>
          <p:grpSpPr>
            <a:xfrm>
              <a:off x="6781800" y="2438400"/>
              <a:ext cx="1600200" cy="304800"/>
              <a:chOff x="6781800" y="2438400"/>
              <a:chExt cx="1600200" cy="304800"/>
            </a:xfrm>
          </p:grpSpPr>
          <p:sp>
            <p:nvSpPr>
              <p:cNvPr id="279" name="Rectangle 278"/>
              <p:cNvSpPr/>
              <p:nvPr/>
            </p:nvSpPr>
            <p:spPr>
              <a:xfrm>
                <a:off x="6781800" y="2438400"/>
                <a:ext cx="381000" cy="304800"/>
              </a:xfrm>
              <a:prstGeom prst="rect">
                <a:avLst/>
              </a:prstGeom>
              <a:solidFill>
                <a:srgbClr val="FFCC6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951" tIns="7951" rIns="7951" rtlCol="0" anchor="ctr"/>
              <a:lstStyle/>
              <a:p>
                <a:pPr algn="ctr"/>
                <a:r>
                  <a:rPr lang="en-US" sz="1391" dirty="0">
                    <a:solidFill>
                      <a:schemeClr val="tx1"/>
                    </a:solidFill>
                    <a:latin typeface="Arial Narrow" pitchFamily="34" charset="0"/>
                  </a:rPr>
                  <a:t>key</a:t>
                </a:r>
              </a:p>
            </p:txBody>
          </p:sp>
          <p:sp>
            <p:nvSpPr>
              <p:cNvPr id="280" name="Oval 279"/>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1" dirty="0">
                    <a:latin typeface="Arial Narrow" pitchFamily="34" charset="0"/>
                  </a:rPr>
                  <a:t>value</a:t>
                </a:r>
              </a:p>
            </p:txBody>
          </p:sp>
          <p:cxnSp>
            <p:nvCxnSpPr>
              <p:cNvPr id="281" name="Straight Arrow Connector 280"/>
              <p:cNvCxnSpPr>
                <a:stCxn id="279" idx="3"/>
                <a:endCxn id="280"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 name="Group 156"/>
            <p:cNvGrpSpPr/>
            <p:nvPr/>
          </p:nvGrpSpPr>
          <p:grpSpPr>
            <a:xfrm>
              <a:off x="6781800" y="2819400"/>
              <a:ext cx="1600200" cy="304800"/>
              <a:chOff x="6781800" y="2438400"/>
              <a:chExt cx="1600200" cy="304800"/>
            </a:xfrm>
          </p:grpSpPr>
          <p:sp>
            <p:nvSpPr>
              <p:cNvPr id="276" name="Rectangle 275"/>
              <p:cNvSpPr/>
              <p:nvPr/>
            </p:nvSpPr>
            <p:spPr>
              <a:xfrm>
                <a:off x="6781800" y="2438400"/>
                <a:ext cx="381000" cy="304800"/>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951" tIns="7951" rIns="7951" rtlCol="0" anchor="ctr"/>
              <a:lstStyle/>
              <a:p>
                <a:pPr algn="ctr"/>
                <a:r>
                  <a:rPr lang="en-US" sz="1391" dirty="0">
                    <a:solidFill>
                      <a:schemeClr val="tx1"/>
                    </a:solidFill>
                    <a:latin typeface="Arial Narrow" pitchFamily="34" charset="0"/>
                  </a:rPr>
                  <a:t>key</a:t>
                </a:r>
              </a:p>
            </p:txBody>
          </p:sp>
          <p:sp>
            <p:nvSpPr>
              <p:cNvPr id="277" name="Oval 276"/>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1" dirty="0">
                    <a:latin typeface="Arial Narrow" pitchFamily="34" charset="0"/>
                  </a:rPr>
                  <a:t>value</a:t>
                </a:r>
              </a:p>
            </p:txBody>
          </p:sp>
          <p:cxnSp>
            <p:nvCxnSpPr>
              <p:cNvPr id="278" name="Straight Arrow Connector 277"/>
              <p:cNvCxnSpPr>
                <a:stCxn id="276" idx="3"/>
                <a:endCxn id="277"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 name="Group 169"/>
            <p:cNvGrpSpPr/>
            <p:nvPr/>
          </p:nvGrpSpPr>
          <p:grpSpPr>
            <a:xfrm>
              <a:off x="6781800" y="3200400"/>
              <a:ext cx="1600200" cy="304800"/>
              <a:chOff x="6781800" y="2438400"/>
              <a:chExt cx="1600200" cy="304800"/>
            </a:xfrm>
          </p:grpSpPr>
          <p:sp>
            <p:nvSpPr>
              <p:cNvPr id="273" name="Rectangle 272"/>
              <p:cNvSpPr/>
              <p:nvPr/>
            </p:nvSpPr>
            <p:spPr>
              <a:xfrm>
                <a:off x="6781800" y="2438400"/>
                <a:ext cx="381000" cy="304800"/>
              </a:xfrm>
              <a:prstGeom prst="rect">
                <a:avLst/>
              </a:prstGeom>
              <a:solidFill>
                <a:schemeClr val="accent3">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951" tIns="7951" rIns="7951" rtlCol="0" anchor="ctr"/>
              <a:lstStyle/>
              <a:p>
                <a:pPr algn="ctr"/>
                <a:r>
                  <a:rPr lang="en-US" sz="1391" dirty="0">
                    <a:solidFill>
                      <a:schemeClr val="tx1"/>
                    </a:solidFill>
                    <a:latin typeface="Arial Narrow" pitchFamily="34" charset="0"/>
                  </a:rPr>
                  <a:t>key</a:t>
                </a:r>
              </a:p>
            </p:txBody>
          </p:sp>
          <p:sp>
            <p:nvSpPr>
              <p:cNvPr id="274" name="Oval 273"/>
              <p:cNvSpPr/>
              <p:nvPr/>
            </p:nvSpPr>
            <p:spPr>
              <a:xfrm>
                <a:off x="7467600" y="2438400"/>
                <a:ext cx="914400" cy="304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1" dirty="0">
                    <a:latin typeface="Arial Narrow" pitchFamily="34" charset="0"/>
                  </a:rPr>
                  <a:t>value</a:t>
                </a:r>
              </a:p>
            </p:txBody>
          </p:sp>
          <p:cxnSp>
            <p:nvCxnSpPr>
              <p:cNvPr id="275" name="Straight Arrow Connector 274"/>
              <p:cNvCxnSpPr>
                <a:stCxn id="273" idx="3"/>
                <a:endCxn id="274" idx="2"/>
              </p:cNvCxnSpPr>
              <p:nvPr/>
            </p:nvCxnSpPr>
            <p:spPr>
              <a:xfrm>
                <a:off x="7162800" y="2590800"/>
                <a:ext cx="304800" cy="0"/>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12" name="Group 141"/>
          <p:cNvGrpSpPr/>
          <p:nvPr/>
        </p:nvGrpSpPr>
        <p:grpSpPr>
          <a:xfrm>
            <a:off x="1326574" y="4079539"/>
            <a:ext cx="1943101" cy="1258927"/>
            <a:chOff x="457200" y="4495800"/>
            <a:chExt cx="1676401" cy="1447800"/>
          </a:xfrm>
        </p:grpSpPr>
        <p:sp>
          <p:nvSpPr>
            <p:cNvPr id="226" name="Rectangle 225"/>
            <p:cNvSpPr/>
            <p:nvPr/>
          </p:nvSpPr>
          <p:spPr>
            <a:xfrm>
              <a:off x="914400" y="5403056"/>
              <a:ext cx="150019" cy="17382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3" dirty="0">
                <a:latin typeface="Arial Narrow" pitchFamily="34" charset="0"/>
              </a:endParaRPr>
            </a:p>
          </p:txBody>
        </p:sp>
        <p:sp>
          <p:nvSpPr>
            <p:cNvPr id="221" name="Rectangle 220"/>
            <p:cNvSpPr/>
            <p:nvPr/>
          </p:nvSpPr>
          <p:spPr>
            <a:xfrm>
              <a:off x="459581" y="4498181"/>
              <a:ext cx="150019" cy="17382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3" dirty="0">
                <a:latin typeface="Arial Narrow" pitchFamily="34" charset="0"/>
              </a:endParaRPr>
            </a:p>
          </p:txBody>
        </p:sp>
        <p:sp>
          <p:nvSpPr>
            <p:cNvPr id="231" name="Rectangle 230"/>
            <p:cNvSpPr/>
            <p:nvPr/>
          </p:nvSpPr>
          <p:spPr>
            <a:xfrm>
              <a:off x="1828800" y="4862513"/>
              <a:ext cx="150020" cy="173829"/>
            </a:xfrm>
            <a:prstGeom prst="rect">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3" dirty="0">
                <a:latin typeface="Arial Narrow" pitchFamily="34" charset="0"/>
              </a:endParaRPr>
            </a:p>
          </p:txBody>
        </p:sp>
        <p:sp>
          <p:nvSpPr>
            <p:cNvPr id="227" name="Rectangle 226"/>
            <p:cNvSpPr/>
            <p:nvPr/>
          </p:nvSpPr>
          <p:spPr>
            <a:xfrm>
              <a:off x="1676400" y="5586414"/>
              <a:ext cx="150019" cy="178590"/>
            </a:xfrm>
            <a:prstGeom prst="rect">
              <a:avLst/>
            </a:prstGeom>
            <a:solidFill>
              <a:srgbClr val="00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3" dirty="0">
                <a:latin typeface="Arial Narrow" pitchFamily="34" charset="0"/>
              </a:endParaRPr>
            </a:p>
          </p:txBody>
        </p:sp>
        <p:sp>
          <p:nvSpPr>
            <p:cNvPr id="229" name="Rectangle 228"/>
            <p:cNvSpPr/>
            <p:nvPr/>
          </p:nvSpPr>
          <p:spPr>
            <a:xfrm>
              <a:off x="1371600" y="4495801"/>
              <a:ext cx="147638" cy="17859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3" dirty="0">
                <a:latin typeface="Arial Narrow" pitchFamily="34" charset="0"/>
              </a:endParaRPr>
            </a:p>
          </p:txBody>
        </p:sp>
        <p:sp>
          <p:nvSpPr>
            <p:cNvPr id="203" name="Rectangle 202"/>
            <p:cNvSpPr/>
            <p:nvPr/>
          </p:nvSpPr>
          <p:spPr bwMode="auto">
            <a:xfrm>
              <a:off x="457202" y="4495800"/>
              <a:ext cx="1676399" cy="180975"/>
            </a:xfrm>
            <a:prstGeom prst="rect">
              <a:avLst/>
            </a:prstGeom>
            <a:noFill/>
            <a:ln w="12700" cap="flat" cmpd="sng" algn="ctr">
              <a:solidFill>
                <a:schemeClr val="tx1"/>
              </a:solidFill>
              <a:prstDash val="solid"/>
              <a:round/>
              <a:headEnd type="none" w="med" len="med"/>
              <a:tailEnd type="none" w="med" len="med"/>
            </a:ln>
            <a:effectLst/>
          </p:spPr>
        </p:sp>
        <p:cxnSp>
          <p:nvCxnSpPr>
            <p:cNvPr id="211" name="Straight Connector 210"/>
            <p:cNvCxnSpPr/>
            <p:nvPr/>
          </p:nvCxnSpPr>
          <p:spPr>
            <a:xfrm>
              <a:off x="6096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7620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9144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10668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a:off x="12192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a:off x="13716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a:off x="15240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a:off x="16764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18288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1981200" y="4495800"/>
              <a:ext cx="0" cy="144780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2" name="Rectangle 221"/>
            <p:cNvSpPr/>
            <p:nvPr/>
          </p:nvSpPr>
          <p:spPr>
            <a:xfrm>
              <a:off x="614362" y="4683919"/>
              <a:ext cx="142875" cy="1738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3" dirty="0">
                <a:latin typeface="Arial Narrow" pitchFamily="34" charset="0"/>
              </a:endParaRPr>
            </a:p>
          </p:txBody>
        </p:sp>
        <p:sp>
          <p:nvSpPr>
            <p:cNvPr id="223" name="Rectangle 222"/>
            <p:cNvSpPr/>
            <p:nvPr/>
          </p:nvSpPr>
          <p:spPr>
            <a:xfrm>
              <a:off x="766762" y="4862512"/>
              <a:ext cx="142875" cy="17382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3" dirty="0">
                <a:latin typeface="Arial Narrow" pitchFamily="34" charset="0"/>
              </a:endParaRPr>
            </a:p>
          </p:txBody>
        </p:sp>
        <p:sp>
          <p:nvSpPr>
            <p:cNvPr id="224" name="Rectangle 223"/>
            <p:cNvSpPr/>
            <p:nvPr/>
          </p:nvSpPr>
          <p:spPr>
            <a:xfrm>
              <a:off x="919163" y="5041106"/>
              <a:ext cx="142875" cy="17382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3" dirty="0">
                <a:latin typeface="Arial Narrow" pitchFamily="34" charset="0"/>
              </a:endParaRPr>
            </a:p>
          </p:txBody>
        </p:sp>
        <p:sp>
          <p:nvSpPr>
            <p:cNvPr id="225" name="Rectangle 224"/>
            <p:cNvSpPr/>
            <p:nvPr/>
          </p:nvSpPr>
          <p:spPr>
            <a:xfrm>
              <a:off x="1071563" y="5222081"/>
              <a:ext cx="142875" cy="1738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3" dirty="0">
                <a:latin typeface="Arial Narrow" pitchFamily="34" charset="0"/>
              </a:endParaRPr>
            </a:p>
          </p:txBody>
        </p:sp>
        <p:sp>
          <p:nvSpPr>
            <p:cNvPr id="228" name="Rectangle 227"/>
            <p:cNvSpPr/>
            <p:nvPr/>
          </p:nvSpPr>
          <p:spPr>
            <a:xfrm>
              <a:off x="1223963" y="5765005"/>
              <a:ext cx="142875" cy="17382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3" dirty="0">
                <a:latin typeface="Arial Narrow" pitchFamily="34" charset="0"/>
              </a:endParaRPr>
            </a:p>
          </p:txBody>
        </p:sp>
        <p:sp>
          <p:nvSpPr>
            <p:cNvPr id="230" name="Rectangle 229"/>
            <p:cNvSpPr/>
            <p:nvPr/>
          </p:nvSpPr>
          <p:spPr>
            <a:xfrm>
              <a:off x="1526381" y="5224463"/>
              <a:ext cx="145257" cy="17859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3" dirty="0">
                <a:latin typeface="Arial Narrow" pitchFamily="34" charset="0"/>
              </a:endParaRPr>
            </a:p>
          </p:txBody>
        </p:sp>
        <p:sp>
          <p:nvSpPr>
            <p:cNvPr id="232" name="Rectangle 231"/>
            <p:cNvSpPr/>
            <p:nvPr/>
          </p:nvSpPr>
          <p:spPr>
            <a:xfrm>
              <a:off x="1985962" y="5224463"/>
              <a:ext cx="142875" cy="173829"/>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3" dirty="0">
                <a:latin typeface="Arial Narrow" pitchFamily="34" charset="0"/>
              </a:endParaRPr>
            </a:p>
          </p:txBody>
        </p:sp>
        <p:sp>
          <p:nvSpPr>
            <p:cNvPr id="210" name="Rectangle 209"/>
            <p:cNvSpPr/>
            <p:nvPr/>
          </p:nvSpPr>
          <p:spPr bwMode="auto">
            <a:xfrm>
              <a:off x="457200" y="5762625"/>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9" name="Rectangle 208"/>
            <p:cNvSpPr/>
            <p:nvPr/>
          </p:nvSpPr>
          <p:spPr bwMode="auto">
            <a:xfrm>
              <a:off x="457200" y="5581650"/>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4" name="Rectangle 203"/>
            <p:cNvSpPr/>
            <p:nvPr/>
          </p:nvSpPr>
          <p:spPr bwMode="auto">
            <a:xfrm>
              <a:off x="457202" y="4676775"/>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5" name="Rectangle 204"/>
            <p:cNvSpPr/>
            <p:nvPr/>
          </p:nvSpPr>
          <p:spPr bwMode="auto">
            <a:xfrm>
              <a:off x="457201" y="4857750"/>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6" name="Rectangle 205"/>
            <p:cNvSpPr/>
            <p:nvPr/>
          </p:nvSpPr>
          <p:spPr bwMode="auto">
            <a:xfrm>
              <a:off x="457201" y="5038725"/>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7" name="Rectangle 206"/>
            <p:cNvSpPr/>
            <p:nvPr/>
          </p:nvSpPr>
          <p:spPr bwMode="auto">
            <a:xfrm>
              <a:off x="457201" y="5219700"/>
              <a:ext cx="1676399" cy="180975"/>
            </a:xfrm>
            <a:prstGeom prst="rect">
              <a:avLst/>
            </a:prstGeom>
            <a:noFill/>
            <a:ln w="12700" cap="flat" cmpd="sng" algn="ctr">
              <a:solidFill>
                <a:schemeClr val="tx1"/>
              </a:solidFill>
              <a:prstDash val="solid"/>
              <a:round/>
              <a:headEnd type="none" w="med" len="med"/>
              <a:tailEnd type="none" w="med" len="med"/>
            </a:ln>
            <a:effectLst/>
          </p:spPr>
        </p:sp>
        <p:sp>
          <p:nvSpPr>
            <p:cNvPr id="208" name="Rectangle 207"/>
            <p:cNvSpPr/>
            <p:nvPr/>
          </p:nvSpPr>
          <p:spPr bwMode="auto">
            <a:xfrm>
              <a:off x="457201" y="5400675"/>
              <a:ext cx="1676399" cy="180975"/>
            </a:xfrm>
            <a:prstGeom prst="rect">
              <a:avLst/>
            </a:prstGeom>
            <a:noFill/>
            <a:ln w="12700" cap="flat" cmpd="sng" algn="ctr">
              <a:solidFill>
                <a:schemeClr val="tx1"/>
              </a:solidFill>
              <a:prstDash val="solid"/>
              <a:round/>
              <a:headEnd type="none" w="med" len="med"/>
              <a:tailEnd type="none" w="med" len="med"/>
            </a:ln>
            <a:effectLst/>
          </p:spPr>
        </p:sp>
      </p:grpSp>
      <p:sp>
        <p:nvSpPr>
          <p:cNvPr id="282" name="Slide Number Placeholder 2"/>
          <p:cNvSpPr txBox="1">
            <a:spLocks/>
          </p:cNvSpPr>
          <p:nvPr/>
        </p:nvSpPr>
        <p:spPr>
          <a:xfrm>
            <a:off x="10600460" y="6324841"/>
            <a:ext cx="529936" cy="265037"/>
          </a:xfrm>
          <a:prstGeom prst="rect">
            <a:avLst/>
          </a:prstGeom>
        </p:spPr>
        <p:txBody>
          <a:bodyPr lIns="79504" tIns="39753" rIns="79504" bIns="39753"/>
          <a:lstStyle/>
          <a:p>
            <a:pPr defTabSz="795003" fontAlgn="base">
              <a:spcBef>
                <a:spcPct val="0"/>
              </a:spcBef>
              <a:spcAft>
                <a:spcPct val="0"/>
              </a:spcAft>
              <a:defRPr/>
            </a:pPr>
            <a:fld id="{F798B074-17C8-9B4B-AB31-716511C0D839}" type="slidenum">
              <a:rPr lang="en-US" sz="1304">
                <a:latin typeface="Arial" charset="0"/>
              </a:rPr>
              <a:pPr defTabSz="795003" fontAlgn="base">
                <a:spcBef>
                  <a:spcPct val="0"/>
                </a:spcBef>
                <a:spcAft>
                  <a:spcPct val="0"/>
                </a:spcAft>
                <a:defRPr/>
              </a:pPr>
              <a:t>8</a:t>
            </a:fld>
            <a:endParaRPr lang="en-US" sz="1304" dirty="0">
              <a:latin typeface="Arial" charset="0"/>
            </a:endParaRPr>
          </a:p>
        </p:txBody>
      </p:sp>
      <p:sp>
        <p:nvSpPr>
          <p:cNvPr id="14" name="Rectangle 13"/>
          <p:cNvSpPr/>
          <p:nvPr/>
        </p:nvSpPr>
        <p:spPr>
          <a:xfrm>
            <a:off x="4433454" y="3483206"/>
            <a:ext cx="2766580" cy="2309726"/>
          </a:xfrm>
          <a:prstGeom prst="rect">
            <a:avLst/>
          </a:prstGeom>
          <a:noFill/>
          <a:ln w="76200">
            <a:solidFill>
              <a:srgbClr val="E8772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
        <p:nvSpPr>
          <p:cNvPr id="3" name="TextBox 2"/>
          <p:cNvSpPr txBox="1"/>
          <p:nvPr/>
        </p:nvSpPr>
        <p:spPr>
          <a:xfrm>
            <a:off x="5085646" y="6263888"/>
            <a:ext cx="4838312" cy="281167"/>
          </a:xfrm>
          <a:prstGeom prst="rect">
            <a:avLst/>
          </a:prstGeom>
          <a:noFill/>
        </p:spPr>
        <p:txBody>
          <a:bodyPr wrap="none" rtlCol="0">
            <a:spAutoFit/>
          </a:bodyPr>
          <a:lstStyle/>
          <a:p>
            <a:r>
              <a:rPr lang="en-US" sz="1227"/>
              <a:t>See Chapter 1: </a:t>
            </a:r>
            <a:r>
              <a:rPr lang="en-US" sz="1227" dirty="0"/>
              <a:t>https://</a:t>
            </a:r>
            <a:r>
              <a:rPr lang="en-US" sz="1227" dirty="0" err="1"/>
              <a:t>www.manning.com</a:t>
            </a:r>
            <a:r>
              <a:rPr lang="en-US" sz="1227" dirty="0"/>
              <a:t>/books/making-sense-of-</a:t>
            </a:r>
            <a:r>
              <a:rPr lang="en-US" sz="1227" dirty="0" err="1"/>
              <a:t>nosql</a:t>
            </a:r>
            <a:endParaRPr lang="en-US" sz="1227" dirty="0"/>
          </a:p>
        </p:txBody>
      </p:sp>
    </p:spTree>
    <p:extLst>
      <p:ext uri="{BB962C8B-B14F-4D97-AF65-F5344CB8AC3E}">
        <p14:creationId xmlns:p14="http://schemas.microsoft.com/office/powerpoint/2010/main" val="6631526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Relational vs. Graph</a:t>
            </a:r>
          </a:p>
        </p:txBody>
      </p:sp>
      <p:sp>
        <p:nvSpPr>
          <p:cNvPr id="4" name="Slide Number Placeholder 3"/>
          <p:cNvSpPr>
            <a:spLocks noGrp="1"/>
          </p:cNvSpPr>
          <p:nvPr>
            <p:ph type="sldNum" sz="quarter" idx="12"/>
          </p:nvPr>
        </p:nvSpPr>
        <p:spPr/>
        <p:txBody>
          <a:bodyPr/>
          <a:lstStyle/>
          <a:p>
            <a:fld id="{00000000-1234-1234-1234-123412341234}" type="slidenum">
              <a:rPr lang="en" smtClean="0"/>
              <a:pPr/>
              <a:t>9</a:t>
            </a:fld>
            <a:endParaRPr lang="en" dirty="0"/>
          </a:p>
        </p:txBody>
      </p:sp>
      <p:sp>
        <p:nvSpPr>
          <p:cNvPr id="9" name="Text Placeholder 8"/>
          <p:cNvSpPr>
            <a:spLocks noGrp="1"/>
          </p:cNvSpPr>
          <p:nvPr>
            <p:ph type="body" idx="4294967295"/>
          </p:nvPr>
        </p:nvSpPr>
        <p:spPr>
          <a:xfrm>
            <a:off x="1122911" y="1448704"/>
            <a:ext cx="3343275" cy="469900"/>
          </a:xfrm>
          <a:ln>
            <a:noFill/>
          </a:ln>
        </p:spPr>
        <p:txBody>
          <a:bodyPr>
            <a:normAutofit fontScale="92500"/>
          </a:bodyPr>
          <a:lstStyle/>
          <a:p>
            <a:pPr marL="0" indent="0" algn="ctr">
              <a:buNone/>
            </a:pPr>
            <a:r>
              <a:rPr lang="en-US" b="1" dirty="0">
                <a:solidFill>
                  <a:schemeClr val="tx1"/>
                </a:solidFill>
              </a:rPr>
              <a:t>Relational (row store)</a:t>
            </a:r>
          </a:p>
        </p:txBody>
      </p:sp>
      <p:sp>
        <p:nvSpPr>
          <p:cNvPr id="8" name="Text Placeholder 7"/>
          <p:cNvSpPr>
            <a:spLocks noGrp="1"/>
          </p:cNvSpPr>
          <p:nvPr>
            <p:ph type="body" sz="quarter" idx="4294967295"/>
          </p:nvPr>
        </p:nvSpPr>
        <p:spPr>
          <a:xfrm>
            <a:off x="8030876" y="1417070"/>
            <a:ext cx="1193800" cy="454025"/>
          </a:xfrm>
        </p:spPr>
        <p:txBody>
          <a:bodyPr>
            <a:normAutofit lnSpcReduction="10000"/>
          </a:bodyPr>
          <a:lstStyle/>
          <a:p>
            <a:pPr marL="0" indent="0" algn="ctr">
              <a:buNone/>
            </a:pPr>
            <a:r>
              <a:rPr lang="en-US" b="1" dirty="0">
                <a:solidFill>
                  <a:schemeClr val="tx1"/>
                </a:solidFill>
              </a:rPr>
              <a:t>Graph</a:t>
            </a:r>
          </a:p>
        </p:txBody>
      </p:sp>
      <p:sp>
        <p:nvSpPr>
          <p:cNvPr id="7" name="Content Placeholder 6"/>
          <p:cNvSpPr>
            <a:spLocks noGrp="1"/>
          </p:cNvSpPr>
          <p:nvPr>
            <p:ph sz="quarter" idx="4294967295"/>
          </p:nvPr>
        </p:nvSpPr>
        <p:spPr>
          <a:xfrm>
            <a:off x="6365545" y="4782983"/>
            <a:ext cx="5416550" cy="1818656"/>
          </a:xfrm>
        </p:spPr>
        <p:txBody>
          <a:bodyPr>
            <a:noAutofit/>
          </a:bodyPr>
          <a:lstStyle/>
          <a:p>
            <a:r>
              <a:rPr lang="en-US" sz="1600" dirty="0"/>
              <a:t>Atomic unit of storage are </a:t>
            </a:r>
            <a:r>
              <a:rPr lang="en-US" sz="1600" b="1" dirty="0"/>
              <a:t>nodes</a:t>
            </a:r>
            <a:r>
              <a:rPr lang="en-US" sz="1600" dirty="0"/>
              <a:t> and </a:t>
            </a:r>
            <a:r>
              <a:rPr lang="en-US" sz="1600" b="1" dirty="0"/>
              <a:t>edges</a:t>
            </a:r>
          </a:p>
          <a:p>
            <a:r>
              <a:rPr lang="en-US" sz="1600" dirty="0"/>
              <a:t>Relationships are a </a:t>
            </a:r>
            <a:r>
              <a:rPr lang="en-US" sz="1600" b="1" dirty="0"/>
              <a:t>primary</a:t>
            </a:r>
            <a:r>
              <a:rPr lang="en-US" sz="1600" dirty="0"/>
              <a:t> concern</a:t>
            </a:r>
          </a:p>
          <a:p>
            <a:r>
              <a:rPr lang="en-US" sz="1600" dirty="0"/>
              <a:t>Relationship traversal is fast</a:t>
            </a:r>
          </a:p>
          <a:p>
            <a:pPr lvl="1"/>
            <a:r>
              <a:rPr lang="en-US" sz="1600" dirty="0"/>
              <a:t>1M traversed edges per second per core</a:t>
            </a:r>
          </a:p>
          <a:p>
            <a:r>
              <a:rPr lang="en-US" sz="1600" b="1" dirty="0"/>
              <a:t>Flexible</a:t>
            </a:r>
            <a:r>
              <a:rPr lang="en-US" sz="1600" dirty="0"/>
              <a:t> data model</a:t>
            </a:r>
          </a:p>
        </p:txBody>
      </p:sp>
      <p:sp>
        <p:nvSpPr>
          <p:cNvPr id="6" name="Content Placeholder 5"/>
          <p:cNvSpPr>
            <a:spLocks noGrp="1"/>
          </p:cNvSpPr>
          <p:nvPr>
            <p:ph sz="half" idx="4294967295"/>
          </p:nvPr>
        </p:nvSpPr>
        <p:spPr>
          <a:xfrm>
            <a:off x="593720" y="4704029"/>
            <a:ext cx="5123685" cy="1470618"/>
          </a:xfrm>
        </p:spPr>
        <p:txBody>
          <a:bodyPr>
            <a:noAutofit/>
          </a:bodyPr>
          <a:lstStyle/>
          <a:p>
            <a:r>
              <a:rPr lang="en-US" sz="1600" dirty="0"/>
              <a:t>Atomic unit of storage is a </a:t>
            </a:r>
            <a:r>
              <a:rPr lang="en-US" sz="1600" b="1" dirty="0"/>
              <a:t>row</a:t>
            </a:r>
            <a:r>
              <a:rPr lang="en-US" sz="1600" dirty="0"/>
              <a:t> of a table</a:t>
            </a:r>
          </a:p>
          <a:p>
            <a:r>
              <a:rPr lang="en-US" sz="1600" dirty="0"/>
              <a:t>Relationships are a </a:t>
            </a:r>
            <a:r>
              <a:rPr lang="en-US" sz="1600" b="1" dirty="0"/>
              <a:t>secondary</a:t>
            </a:r>
            <a:r>
              <a:rPr lang="en-US" sz="1600" dirty="0"/>
              <a:t> concern</a:t>
            </a:r>
          </a:p>
          <a:p>
            <a:r>
              <a:rPr lang="en-US" sz="1600" dirty="0"/>
              <a:t>Fast rows-by-row access but slow </a:t>
            </a:r>
            <a:r>
              <a:rPr lang="en-US" sz="1600" b="1" dirty="0"/>
              <a:t>relationships</a:t>
            </a:r>
            <a:r>
              <a:rPr lang="en-US" sz="1600" dirty="0"/>
              <a:t> traversal</a:t>
            </a:r>
          </a:p>
          <a:p>
            <a:r>
              <a:rPr lang="en-US" sz="1600" b="1" dirty="0"/>
              <a:t>Fixed</a:t>
            </a:r>
            <a:r>
              <a:rPr lang="en-US" sz="1600" dirty="0"/>
              <a:t> data model</a:t>
            </a:r>
          </a:p>
        </p:txBody>
      </p:sp>
      <p:grpSp>
        <p:nvGrpSpPr>
          <p:cNvPr id="44" name="Group 242"/>
          <p:cNvGrpSpPr/>
          <p:nvPr/>
        </p:nvGrpSpPr>
        <p:grpSpPr>
          <a:xfrm>
            <a:off x="7365538" y="1982283"/>
            <a:ext cx="2823561" cy="2575549"/>
            <a:chOff x="3505200" y="4267200"/>
            <a:chExt cx="1676400" cy="1600200"/>
          </a:xfrm>
        </p:grpSpPr>
        <p:sp>
          <p:nvSpPr>
            <p:cNvPr id="45" name="Oval 44"/>
            <p:cNvSpPr/>
            <p:nvPr/>
          </p:nvSpPr>
          <p:spPr bwMode="auto">
            <a:xfrm>
              <a:off x="4191000" y="4267200"/>
              <a:ext cx="228600" cy="228600"/>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62345" tIns="31173" rIns="62345" bIns="31173" numCol="1" rtlCol="0" anchor="t" anchorCtr="0" compatLnSpc="1">
              <a:prstTxWarp prst="textNoShape">
                <a:avLst/>
              </a:prstTxWarp>
            </a:bodyPr>
            <a:lstStyle/>
            <a:p>
              <a:pPr algn="ctr" defTabSz="623385" fontAlgn="base">
                <a:spcBef>
                  <a:spcPct val="0"/>
                </a:spcBef>
                <a:spcAft>
                  <a:spcPct val="0"/>
                </a:spcAft>
              </a:pPr>
              <a:endParaRPr lang="en-US" sz="1636" b="1">
                <a:latin typeface="Arial Narrow" charset="0"/>
              </a:endParaRPr>
            </a:p>
          </p:txBody>
        </p:sp>
        <p:sp>
          <p:nvSpPr>
            <p:cNvPr id="46" name="Oval 45"/>
            <p:cNvSpPr/>
            <p:nvPr/>
          </p:nvSpPr>
          <p:spPr bwMode="auto">
            <a:xfrm>
              <a:off x="3886200" y="4724400"/>
              <a:ext cx="228600" cy="228600"/>
            </a:xfrm>
            <a:prstGeom prst="ellipse">
              <a:avLst/>
            </a:prstGeom>
            <a:solidFill>
              <a:schemeClr val="accent4"/>
            </a:solidFill>
            <a:ln w="12700" cap="flat" cmpd="sng" algn="ctr">
              <a:solidFill>
                <a:schemeClr val="tx1"/>
              </a:solidFill>
              <a:prstDash val="solid"/>
              <a:round/>
              <a:headEnd type="none" w="med" len="med"/>
              <a:tailEnd type="none" w="med" len="med"/>
            </a:ln>
            <a:effectLst/>
          </p:spPr>
          <p:txBody>
            <a:bodyPr vert="horz" wrap="square" lIns="62345" tIns="31173" rIns="62345" bIns="31173" numCol="1" rtlCol="0" anchor="t" anchorCtr="0" compatLnSpc="1">
              <a:prstTxWarp prst="textNoShape">
                <a:avLst/>
              </a:prstTxWarp>
            </a:bodyPr>
            <a:lstStyle/>
            <a:p>
              <a:pPr algn="ctr" defTabSz="623385" fontAlgn="base">
                <a:spcBef>
                  <a:spcPct val="0"/>
                </a:spcBef>
                <a:spcAft>
                  <a:spcPct val="0"/>
                </a:spcAft>
              </a:pPr>
              <a:endParaRPr lang="en-US" sz="1636" b="1">
                <a:latin typeface="Arial Narrow" charset="0"/>
              </a:endParaRPr>
            </a:p>
          </p:txBody>
        </p:sp>
        <p:sp>
          <p:nvSpPr>
            <p:cNvPr id="47" name="Oval 46"/>
            <p:cNvSpPr/>
            <p:nvPr/>
          </p:nvSpPr>
          <p:spPr bwMode="auto">
            <a:xfrm>
              <a:off x="4191000" y="5105400"/>
              <a:ext cx="228600" cy="228600"/>
            </a:xfrm>
            <a:prstGeom prst="ellipse">
              <a:avLst/>
            </a:prstGeom>
            <a:solidFill>
              <a:schemeClr val="accent4"/>
            </a:solidFill>
            <a:ln w="12700" cap="flat" cmpd="sng" algn="ctr">
              <a:solidFill>
                <a:schemeClr val="tx1"/>
              </a:solidFill>
              <a:prstDash val="solid"/>
              <a:round/>
              <a:headEnd type="none" w="med" len="med"/>
              <a:tailEnd type="none" w="med" len="med"/>
            </a:ln>
            <a:effectLst/>
          </p:spPr>
          <p:txBody>
            <a:bodyPr vert="horz" wrap="square" lIns="62345" tIns="31173" rIns="62345" bIns="31173" numCol="1" rtlCol="0" anchor="t" anchorCtr="0" compatLnSpc="1">
              <a:prstTxWarp prst="textNoShape">
                <a:avLst/>
              </a:prstTxWarp>
            </a:bodyPr>
            <a:lstStyle/>
            <a:p>
              <a:pPr algn="ctr" defTabSz="623385" fontAlgn="base">
                <a:spcBef>
                  <a:spcPct val="0"/>
                </a:spcBef>
                <a:spcAft>
                  <a:spcPct val="0"/>
                </a:spcAft>
              </a:pPr>
              <a:endParaRPr lang="en-US" sz="1636" b="1">
                <a:latin typeface="Arial Narrow" charset="0"/>
              </a:endParaRPr>
            </a:p>
          </p:txBody>
        </p:sp>
        <p:sp>
          <p:nvSpPr>
            <p:cNvPr id="48" name="Oval 47"/>
            <p:cNvSpPr/>
            <p:nvPr/>
          </p:nvSpPr>
          <p:spPr bwMode="auto">
            <a:xfrm>
              <a:off x="4724400" y="44958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62345" tIns="31173" rIns="62345" bIns="31173" numCol="1" rtlCol="0" anchor="t" anchorCtr="0" compatLnSpc="1">
              <a:prstTxWarp prst="textNoShape">
                <a:avLst/>
              </a:prstTxWarp>
            </a:bodyPr>
            <a:lstStyle/>
            <a:p>
              <a:pPr algn="ctr" defTabSz="623385" fontAlgn="base">
                <a:spcBef>
                  <a:spcPct val="0"/>
                </a:spcBef>
                <a:spcAft>
                  <a:spcPct val="0"/>
                </a:spcAft>
              </a:pPr>
              <a:endParaRPr lang="en-US" sz="1636" b="1">
                <a:latin typeface="Arial Narrow" charset="0"/>
              </a:endParaRPr>
            </a:p>
          </p:txBody>
        </p:sp>
        <p:sp>
          <p:nvSpPr>
            <p:cNvPr id="49" name="Oval 48"/>
            <p:cNvSpPr/>
            <p:nvPr/>
          </p:nvSpPr>
          <p:spPr bwMode="auto">
            <a:xfrm>
              <a:off x="4648200" y="4953000"/>
              <a:ext cx="228600" cy="228600"/>
            </a:xfrm>
            <a:prstGeom prst="ellipse">
              <a:avLst/>
            </a:prstGeom>
            <a:solidFill>
              <a:schemeClr val="accent4"/>
            </a:solidFill>
            <a:ln w="12700" cap="flat" cmpd="sng" algn="ctr">
              <a:solidFill>
                <a:schemeClr val="tx1"/>
              </a:solidFill>
              <a:prstDash val="solid"/>
              <a:round/>
              <a:headEnd type="none" w="med" len="med"/>
              <a:tailEnd type="none" w="med" len="med"/>
            </a:ln>
            <a:effectLst/>
          </p:spPr>
          <p:txBody>
            <a:bodyPr vert="horz" wrap="square" lIns="62345" tIns="31173" rIns="62345" bIns="31173" numCol="1" rtlCol="0" anchor="t" anchorCtr="0" compatLnSpc="1">
              <a:prstTxWarp prst="textNoShape">
                <a:avLst/>
              </a:prstTxWarp>
            </a:bodyPr>
            <a:lstStyle/>
            <a:p>
              <a:pPr algn="ctr" defTabSz="623385" fontAlgn="base">
                <a:spcBef>
                  <a:spcPct val="0"/>
                </a:spcBef>
                <a:spcAft>
                  <a:spcPct val="0"/>
                </a:spcAft>
              </a:pPr>
              <a:endParaRPr lang="en-US" sz="1636" b="1">
                <a:latin typeface="Arial Narrow" charset="0"/>
              </a:endParaRPr>
            </a:p>
          </p:txBody>
        </p:sp>
        <p:sp>
          <p:nvSpPr>
            <p:cNvPr id="50" name="Oval 49"/>
            <p:cNvSpPr/>
            <p:nvPr/>
          </p:nvSpPr>
          <p:spPr bwMode="auto">
            <a:xfrm>
              <a:off x="3581400" y="5257800"/>
              <a:ext cx="228600" cy="228600"/>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62345" tIns="31173" rIns="62345" bIns="31173" numCol="1" rtlCol="0" anchor="t" anchorCtr="0" compatLnSpc="1">
              <a:prstTxWarp prst="textNoShape">
                <a:avLst/>
              </a:prstTxWarp>
            </a:bodyPr>
            <a:lstStyle/>
            <a:p>
              <a:pPr algn="ctr" defTabSz="623385" fontAlgn="base">
                <a:spcBef>
                  <a:spcPct val="0"/>
                </a:spcBef>
                <a:spcAft>
                  <a:spcPct val="0"/>
                </a:spcAft>
              </a:pPr>
              <a:endParaRPr lang="en-US" sz="1636" b="1">
                <a:latin typeface="Arial Narrow" charset="0"/>
              </a:endParaRPr>
            </a:p>
          </p:txBody>
        </p:sp>
        <p:sp>
          <p:nvSpPr>
            <p:cNvPr id="51" name="Oval 50"/>
            <p:cNvSpPr/>
            <p:nvPr/>
          </p:nvSpPr>
          <p:spPr bwMode="auto">
            <a:xfrm>
              <a:off x="4419600" y="5486400"/>
              <a:ext cx="228600" cy="228600"/>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62345" tIns="31173" rIns="62345" bIns="31173" numCol="1" rtlCol="0" anchor="t" anchorCtr="0" compatLnSpc="1">
              <a:prstTxWarp prst="textNoShape">
                <a:avLst/>
              </a:prstTxWarp>
            </a:bodyPr>
            <a:lstStyle/>
            <a:p>
              <a:pPr algn="ctr" defTabSz="623385" fontAlgn="base">
                <a:spcBef>
                  <a:spcPct val="0"/>
                </a:spcBef>
                <a:spcAft>
                  <a:spcPct val="0"/>
                </a:spcAft>
              </a:pPr>
              <a:endParaRPr lang="en-US" sz="1636" b="1">
                <a:latin typeface="Arial Narrow" charset="0"/>
              </a:endParaRPr>
            </a:p>
          </p:txBody>
        </p:sp>
        <p:sp>
          <p:nvSpPr>
            <p:cNvPr id="52" name="Oval 51"/>
            <p:cNvSpPr/>
            <p:nvPr/>
          </p:nvSpPr>
          <p:spPr bwMode="auto">
            <a:xfrm>
              <a:off x="3505200" y="4572000"/>
              <a:ext cx="228600" cy="228600"/>
            </a:xfrm>
            <a:prstGeom prst="ellipse">
              <a:avLst/>
            </a:prstGeom>
            <a:solidFill>
              <a:schemeClr val="bg1">
                <a:lumMod val="65000"/>
              </a:schemeClr>
            </a:solidFill>
            <a:ln w="12700" cap="flat" cmpd="sng" algn="ctr">
              <a:solidFill>
                <a:schemeClr val="tx1"/>
              </a:solidFill>
              <a:prstDash val="solid"/>
              <a:round/>
              <a:headEnd type="none" w="med" len="med"/>
              <a:tailEnd type="none" w="med" len="med"/>
            </a:ln>
            <a:effectLst/>
          </p:spPr>
          <p:txBody>
            <a:bodyPr vert="horz" wrap="square" lIns="62345" tIns="31173" rIns="62345" bIns="31173" numCol="1" rtlCol="0" anchor="t" anchorCtr="0" compatLnSpc="1">
              <a:prstTxWarp prst="textNoShape">
                <a:avLst/>
              </a:prstTxWarp>
            </a:bodyPr>
            <a:lstStyle/>
            <a:p>
              <a:pPr algn="ctr" defTabSz="623385" fontAlgn="base">
                <a:spcBef>
                  <a:spcPct val="0"/>
                </a:spcBef>
                <a:spcAft>
                  <a:spcPct val="0"/>
                </a:spcAft>
              </a:pPr>
              <a:endParaRPr lang="en-US" sz="1636" b="1">
                <a:latin typeface="Arial Narrow" charset="0"/>
              </a:endParaRPr>
            </a:p>
          </p:txBody>
        </p:sp>
        <p:sp>
          <p:nvSpPr>
            <p:cNvPr id="53" name="Oval 52"/>
            <p:cNvSpPr/>
            <p:nvPr/>
          </p:nvSpPr>
          <p:spPr bwMode="auto">
            <a:xfrm>
              <a:off x="4953000" y="5334000"/>
              <a:ext cx="228600" cy="228600"/>
            </a:xfrm>
            <a:prstGeom prst="ellipse">
              <a:avLst/>
            </a:prstGeom>
            <a:solidFill>
              <a:schemeClr val="accent6">
                <a:lumMod val="50000"/>
              </a:schemeClr>
            </a:solidFill>
            <a:ln w="12700" cap="flat" cmpd="sng" algn="ctr">
              <a:solidFill>
                <a:schemeClr val="tx1"/>
              </a:solidFill>
              <a:prstDash val="solid"/>
              <a:round/>
              <a:headEnd type="none" w="med" len="med"/>
              <a:tailEnd type="none" w="med" len="med"/>
            </a:ln>
            <a:effectLst/>
          </p:spPr>
          <p:txBody>
            <a:bodyPr vert="horz" wrap="square" lIns="62345" tIns="31173" rIns="62345" bIns="31173" numCol="1" rtlCol="0" anchor="t" anchorCtr="0" compatLnSpc="1">
              <a:prstTxWarp prst="textNoShape">
                <a:avLst/>
              </a:prstTxWarp>
            </a:bodyPr>
            <a:lstStyle/>
            <a:p>
              <a:pPr algn="ctr" defTabSz="623385" fontAlgn="base">
                <a:spcBef>
                  <a:spcPct val="0"/>
                </a:spcBef>
                <a:spcAft>
                  <a:spcPct val="0"/>
                </a:spcAft>
              </a:pPr>
              <a:endParaRPr lang="en-US" sz="1636" b="1">
                <a:latin typeface="Arial Narrow" charset="0"/>
              </a:endParaRPr>
            </a:p>
          </p:txBody>
        </p:sp>
        <p:cxnSp>
          <p:nvCxnSpPr>
            <p:cNvPr id="54" name="Straight Arrow Connector 53"/>
            <p:cNvCxnSpPr/>
            <p:nvPr/>
          </p:nvCxnSpPr>
          <p:spPr>
            <a:xfrm flipV="1">
              <a:off x="3700322" y="4381500"/>
              <a:ext cx="490678" cy="223978"/>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cxnSpLocks/>
              <a:endCxn id="48" idx="1"/>
            </p:cNvCxnSpPr>
            <p:nvPr/>
          </p:nvCxnSpPr>
          <p:spPr>
            <a:xfrm>
              <a:off x="4419600" y="4381500"/>
              <a:ext cx="338278" cy="147778"/>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cxnSpLocks/>
              <a:stCxn id="48" idx="4"/>
            </p:cNvCxnSpPr>
            <p:nvPr/>
          </p:nvCxnSpPr>
          <p:spPr>
            <a:xfrm flipH="1">
              <a:off x="4762500" y="4724401"/>
              <a:ext cx="76200" cy="228601"/>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4843322" y="5148122"/>
              <a:ext cx="143156" cy="219356"/>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a:off x="4648200" y="5448300"/>
              <a:ext cx="304800" cy="15240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cxnSpLocks/>
              <a:stCxn id="51" idx="0"/>
            </p:cNvCxnSpPr>
            <p:nvPr/>
          </p:nvCxnSpPr>
          <p:spPr>
            <a:xfrm flipH="1" flipV="1">
              <a:off x="4386122" y="5300522"/>
              <a:ext cx="147778" cy="185878"/>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flipV="1">
              <a:off x="4081322" y="4919522"/>
              <a:ext cx="143156" cy="219356"/>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3776522" y="4919522"/>
              <a:ext cx="143156" cy="371756"/>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a:off x="3614878" y="4800600"/>
              <a:ext cx="4622" cy="490678"/>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flipV="1">
              <a:off x="4305300" y="4495800"/>
              <a:ext cx="80822" cy="643078"/>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a:off x="3810000" y="5300522"/>
              <a:ext cx="414478" cy="71578"/>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auto">
            <a:xfrm>
              <a:off x="3962400" y="5638800"/>
              <a:ext cx="228600" cy="228600"/>
            </a:xfrm>
            <a:prstGeom prst="ellipse">
              <a:avLst/>
            </a:prstGeom>
            <a:solidFill>
              <a:schemeClr val="accent4"/>
            </a:solidFill>
            <a:ln w="12700" cap="flat" cmpd="sng" algn="ctr">
              <a:solidFill>
                <a:schemeClr val="tx1"/>
              </a:solidFill>
              <a:prstDash val="solid"/>
              <a:round/>
              <a:headEnd type="none" w="med" len="med"/>
              <a:tailEnd type="none" w="med" len="med"/>
            </a:ln>
            <a:effectLst/>
          </p:spPr>
          <p:txBody>
            <a:bodyPr vert="horz" wrap="square" lIns="62345" tIns="31173" rIns="62345" bIns="31173" numCol="1" rtlCol="0" anchor="t" anchorCtr="0" compatLnSpc="1">
              <a:prstTxWarp prst="textNoShape">
                <a:avLst/>
              </a:prstTxWarp>
            </a:bodyPr>
            <a:lstStyle/>
            <a:p>
              <a:pPr algn="ctr" defTabSz="623385" fontAlgn="base">
                <a:spcBef>
                  <a:spcPct val="0"/>
                </a:spcBef>
                <a:spcAft>
                  <a:spcPct val="0"/>
                </a:spcAft>
              </a:pPr>
              <a:endParaRPr lang="en-US" sz="1636" b="1">
                <a:latin typeface="Arial Narrow" charset="0"/>
              </a:endParaRPr>
            </a:p>
          </p:txBody>
        </p:sp>
        <p:cxnSp>
          <p:nvCxnSpPr>
            <p:cNvPr id="66" name="Straight Arrow Connector 65"/>
            <p:cNvCxnSpPr/>
            <p:nvPr/>
          </p:nvCxnSpPr>
          <p:spPr>
            <a:xfrm flipV="1">
              <a:off x="4157522" y="5334000"/>
              <a:ext cx="147778" cy="338278"/>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2" name="Rectangle 11"/>
          <p:cNvSpPr/>
          <p:nvPr/>
        </p:nvSpPr>
        <p:spPr bwMode="auto">
          <a:xfrm>
            <a:off x="1472492" y="2141413"/>
            <a:ext cx="508486" cy="229137"/>
          </a:xfrm>
          <a:prstGeom prst="rect">
            <a:avLst/>
          </a:prstGeom>
          <a:solidFill>
            <a:schemeClr val="tx1">
              <a:lumMod val="50000"/>
            </a:schemeClr>
          </a:solidFill>
          <a:ln w="12700" cap="flat" cmpd="sng" algn="ctr">
            <a:solidFill>
              <a:schemeClr val="bg1">
                <a:lumMod val="50000"/>
              </a:schemeClr>
            </a:solidFill>
            <a:prstDash val="solid"/>
            <a:round/>
            <a:headEnd type="none" w="med" len="med"/>
            <a:tailEnd type="none" w="med" len="med"/>
          </a:ln>
          <a:effectLst/>
        </p:spPr>
        <p:txBody>
          <a:bodyPr tIns="0" bIns="0"/>
          <a:lstStyle/>
          <a:p>
            <a:pPr algn="ctr"/>
            <a:r>
              <a:rPr lang="en-US" sz="1050" dirty="0">
                <a:solidFill>
                  <a:schemeClr val="bg1"/>
                </a:solidFill>
              </a:rPr>
              <a:t>ID</a:t>
            </a:r>
          </a:p>
        </p:txBody>
      </p:sp>
      <p:sp>
        <p:nvSpPr>
          <p:cNvPr id="13" name="Rectangle 12"/>
          <p:cNvSpPr/>
          <p:nvPr/>
        </p:nvSpPr>
        <p:spPr bwMode="auto">
          <a:xfrm>
            <a:off x="1472492" y="2370550"/>
            <a:ext cx="508486" cy="28890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4" name="Rectangle 13"/>
          <p:cNvSpPr/>
          <p:nvPr/>
        </p:nvSpPr>
        <p:spPr bwMode="auto">
          <a:xfrm>
            <a:off x="1472489" y="2659454"/>
            <a:ext cx="508486" cy="28890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5" name="Rectangle 14"/>
          <p:cNvSpPr/>
          <p:nvPr/>
        </p:nvSpPr>
        <p:spPr bwMode="auto">
          <a:xfrm>
            <a:off x="1472489" y="2948359"/>
            <a:ext cx="508486" cy="28890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6" name="Rectangle 15"/>
          <p:cNvSpPr/>
          <p:nvPr/>
        </p:nvSpPr>
        <p:spPr bwMode="auto">
          <a:xfrm>
            <a:off x="1472489" y="3237264"/>
            <a:ext cx="508486" cy="28890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7" name="Rectangle 16"/>
          <p:cNvSpPr/>
          <p:nvPr/>
        </p:nvSpPr>
        <p:spPr bwMode="auto">
          <a:xfrm>
            <a:off x="1472489" y="3526168"/>
            <a:ext cx="508486" cy="28890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8" name="Rectangle 17"/>
          <p:cNvSpPr/>
          <p:nvPr/>
        </p:nvSpPr>
        <p:spPr bwMode="auto">
          <a:xfrm>
            <a:off x="1472489" y="3815073"/>
            <a:ext cx="508486" cy="28890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19" name="Rectangle 18"/>
          <p:cNvSpPr/>
          <p:nvPr/>
        </p:nvSpPr>
        <p:spPr bwMode="auto">
          <a:xfrm>
            <a:off x="1472489" y="4103977"/>
            <a:ext cx="508486" cy="288905"/>
          </a:xfrm>
          <a:prstGeom prst="rect">
            <a:avLst/>
          </a:prstGeom>
          <a:solidFill>
            <a:srgbClr val="BFBFBF"/>
          </a:solidFill>
          <a:ln w="12700" cap="flat" cmpd="sng" algn="ctr">
            <a:solidFill>
              <a:schemeClr val="tx1"/>
            </a:solidFill>
            <a:prstDash val="solid"/>
            <a:round/>
            <a:headEnd type="none" w="med" len="med"/>
            <a:tailEnd type="none" w="med" len="med"/>
          </a:ln>
          <a:effectLst/>
        </p:spPr>
      </p:sp>
      <p:sp>
        <p:nvSpPr>
          <p:cNvPr id="20" name="Rectangle 19"/>
          <p:cNvSpPr/>
          <p:nvPr/>
        </p:nvSpPr>
        <p:spPr bwMode="auto">
          <a:xfrm>
            <a:off x="1980975" y="2141413"/>
            <a:ext cx="813578" cy="229137"/>
          </a:xfrm>
          <a:prstGeom prst="rect">
            <a:avLst/>
          </a:prstGeom>
          <a:solidFill>
            <a:schemeClr val="tx1">
              <a:lumMod val="50000"/>
            </a:schemeClr>
          </a:solidFill>
          <a:ln w="12700" cap="flat" cmpd="sng" algn="ctr">
            <a:solidFill>
              <a:schemeClr val="bg1">
                <a:lumMod val="50000"/>
              </a:schemeClr>
            </a:solidFill>
            <a:prstDash val="solid"/>
            <a:round/>
            <a:headEnd type="none" w="med" len="med"/>
            <a:tailEnd type="none" w="med" len="med"/>
          </a:ln>
          <a:effectLst/>
        </p:spPr>
        <p:txBody>
          <a:bodyPr tIns="0" bIns="0"/>
          <a:lstStyle/>
          <a:p>
            <a:pPr algn="ctr"/>
            <a:r>
              <a:rPr lang="en-US" sz="1050" dirty="0">
                <a:solidFill>
                  <a:schemeClr val="bg1"/>
                </a:solidFill>
              </a:rPr>
              <a:t>NAME</a:t>
            </a:r>
          </a:p>
        </p:txBody>
      </p:sp>
      <p:sp>
        <p:nvSpPr>
          <p:cNvPr id="21" name="Rectangle 20"/>
          <p:cNvSpPr/>
          <p:nvPr/>
        </p:nvSpPr>
        <p:spPr bwMode="auto">
          <a:xfrm>
            <a:off x="1980975" y="2370550"/>
            <a:ext cx="813578" cy="288905"/>
          </a:xfrm>
          <a:prstGeom prst="rect">
            <a:avLst/>
          </a:prstGeom>
          <a:solidFill>
            <a:schemeClr val="accent2"/>
          </a:solidFill>
          <a:ln w="12700" cap="flat" cmpd="sng" algn="ctr">
            <a:solidFill>
              <a:schemeClr val="tx1"/>
            </a:solidFill>
            <a:prstDash val="solid"/>
            <a:round/>
            <a:headEnd type="none" w="med" len="med"/>
            <a:tailEnd type="none" w="med" len="med"/>
          </a:ln>
          <a:effectLst/>
        </p:spPr>
      </p:sp>
      <p:sp>
        <p:nvSpPr>
          <p:cNvPr id="22" name="Rectangle 21"/>
          <p:cNvSpPr/>
          <p:nvPr/>
        </p:nvSpPr>
        <p:spPr bwMode="auto">
          <a:xfrm>
            <a:off x="1980973" y="2659454"/>
            <a:ext cx="813578" cy="288905"/>
          </a:xfrm>
          <a:prstGeom prst="rect">
            <a:avLst/>
          </a:prstGeom>
          <a:solidFill>
            <a:schemeClr val="accent2"/>
          </a:solidFill>
          <a:ln w="12700" cap="flat" cmpd="sng" algn="ctr">
            <a:solidFill>
              <a:schemeClr val="tx1"/>
            </a:solidFill>
            <a:prstDash val="solid"/>
            <a:round/>
            <a:headEnd type="none" w="med" len="med"/>
            <a:tailEnd type="none" w="med" len="med"/>
          </a:ln>
          <a:effectLst/>
        </p:spPr>
      </p:sp>
      <p:sp>
        <p:nvSpPr>
          <p:cNvPr id="23" name="Rectangle 22"/>
          <p:cNvSpPr/>
          <p:nvPr/>
        </p:nvSpPr>
        <p:spPr bwMode="auto">
          <a:xfrm>
            <a:off x="1980973" y="2948359"/>
            <a:ext cx="813578" cy="288905"/>
          </a:xfrm>
          <a:prstGeom prst="rect">
            <a:avLst/>
          </a:prstGeom>
          <a:solidFill>
            <a:schemeClr val="accent2"/>
          </a:solidFill>
          <a:ln w="12700" cap="flat" cmpd="sng" algn="ctr">
            <a:solidFill>
              <a:schemeClr val="tx1"/>
            </a:solidFill>
            <a:prstDash val="solid"/>
            <a:round/>
            <a:headEnd type="none" w="med" len="med"/>
            <a:tailEnd type="none" w="med" len="med"/>
          </a:ln>
          <a:effectLst/>
        </p:spPr>
      </p:sp>
      <p:sp>
        <p:nvSpPr>
          <p:cNvPr id="24" name="Rectangle 23"/>
          <p:cNvSpPr/>
          <p:nvPr/>
        </p:nvSpPr>
        <p:spPr bwMode="auto">
          <a:xfrm>
            <a:off x="1980973" y="3237264"/>
            <a:ext cx="813578" cy="288905"/>
          </a:xfrm>
          <a:prstGeom prst="rect">
            <a:avLst/>
          </a:prstGeom>
          <a:solidFill>
            <a:schemeClr val="accent2"/>
          </a:solidFill>
          <a:ln w="12700" cap="flat" cmpd="sng" algn="ctr">
            <a:solidFill>
              <a:schemeClr val="tx1"/>
            </a:solidFill>
            <a:prstDash val="solid"/>
            <a:round/>
            <a:headEnd type="none" w="med" len="med"/>
            <a:tailEnd type="none" w="med" len="med"/>
          </a:ln>
          <a:effectLst/>
        </p:spPr>
      </p:sp>
      <p:sp>
        <p:nvSpPr>
          <p:cNvPr id="25" name="Rectangle 24"/>
          <p:cNvSpPr/>
          <p:nvPr/>
        </p:nvSpPr>
        <p:spPr bwMode="auto">
          <a:xfrm>
            <a:off x="1980973" y="3526168"/>
            <a:ext cx="813578" cy="288905"/>
          </a:xfrm>
          <a:prstGeom prst="rect">
            <a:avLst/>
          </a:prstGeom>
          <a:solidFill>
            <a:schemeClr val="accent2"/>
          </a:solidFill>
          <a:ln w="12700" cap="flat" cmpd="sng" algn="ctr">
            <a:solidFill>
              <a:schemeClr val="tx1"/>
            </a:solidFill>
            <a:prstDash val="solid"/>
            <a:round/>
            <a:headEnd type="none" w="med" len="med"/>
            <a:tailEnd type="none" w="med" len="med"/>
          </a:ln>
          <a:effectLst/>
        </p:spPr>
      </p:sp>
      <p:sp>
        <p:nvSpPr>
          <p:cNvPr id="26" name="Rectangle 25"/>
          <p:cNvSpPr/>
          <p:nvPr/>
        </p:nvSpPr>
        <p:spPr bwMode="auto">
          <a:xfrm>
            <a:off x="1980971" y="3815073"/>
            <a:ext cx="813578" cy="288905"/>
          </a:xfrm>
          <a:prstGeom prst="rect">
            <a:avLst/>
          </a:prstGeom>
          <a:solidFill>
            <a:schemeClr val="accent2"/>
          </a:solidFill>
          <a:ln w="12700" cap="flat" cmpd="sng" algn="ctr">
            <a:solidFill>
              <a:schemeClr val="tx1"/>
            </a:solidFill>
            <a:prstDash val="solid"/>
            <a:round/>
            <a:headEnd type="none" w="med" len="med"/>
            <a:tailEnd type="none" w="med" len="med"/>
          </a:ln>
          <a:effectLst/>
        </p:spPr>
      </p:sp>
      <p:sp>
        <p:nvSpPr>
          <p:cNvPr id="27" name="Rectangle 26"/>
          <p:cNvSpPr/>
          <p:nvPr/>
        </p:nvSpPr>
        <p:spPr bwMode="auto">
          <a:xfrm>
            <a:off x="1980971" y="4103977"/>
            <a:ext cx="813578" cy="288905"/>
          </a:xfrm>
          <a:prstGeom prst="rect">
            <a:avLst/>
          </a:prstGeom>
          <a:solidFill>
            <a:schemeClr val="accent2"/>
          </a:solidFill>
          <a:ln w="12700" cap="flat" cmpd="sng" algn="ctr">
            <a:solidFill>
              <a:schemeClr val="tx1"/>
            </a:solidFill>
            <a:prstDash val="solid"/>
            <a:round/>
            <a:headEnd type="none" w="med" len="med"/>
            <a:tailEnd type="none" w="med" len="med"/>
          </a:ln>
          <a:effectLst/>
        </p:spPr>
      </p:sp>
      <p:sp>
        <p:nvSpPr>
          <p:cNvPr id="28" name="Rectangle 27"/>
          <p:cNvSpPr/>
          <p:nvPr/>
        </p:nvSpPr>
        <p:spPr bwMode="auto">
          <a:xfrm>
            <a:off x="2794552" y="2141413"/>
            <a:ext cx="508478" cy="229137"/>
          </a:xfrm>
          <a:prstGeom prst="rect">
            <a:avLst/>
          </a:prstGeom>
          <a:solidFill>
            <a:schemeClr val="tx1">
              <a:lumMod val="50000"/>
            </a:schemeClr>
          </a:solidFill>
          <a:ln w="12700" cap="flat" cmpd="sng" algn="ctr">
            <a:solidFill>
              <a:schemeClr val="bg1">
                <a:lumMod val="50000"/>
              </a:schemeClr>
            </a:solidFill>
            <a:prstDash val="solid"/>
            <a:round/>
            <a:headEnd type="none" w="med" len="med"/>
            <a:tailEnd type="none" w="med" len="med"/>
          </a:ln>
          <a:effectLst/>
        </p:spPr>
        <p:txBody>
          <a:bodyPr tIns="0" bIns="0"/>
          <a:lstStyle/>
          <a:p>
            <a:pPr algn="ctr"/>
            <a:r>
              <a:rPr lang="en-US" sz="1050" dirty="0">
                <a:solidFill>
                  <a:schemeClr val="bg1"/>
                </a:solidFill>
              </a:rPr>
              <a:t>DATE</a:t>
            </a:r>
          </a:p>
        </p:txBody>
      </p:sp>
      <p:sp>
        <p:nvSpPr>
          <p:cNvPr id="29" name="Rectangle 28"/>
          <p:cNvSpPr/>
          <p:nvPr/>
        </p:nvSpPr>
        <p:spPr bwMode="auto">
          <a:xfrm>
            <a:off x="2794552" y="2370550"/>
            <a:ext cx="508478" cy="28890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0" name="Rectangle 29"/>
          <p:cNvSpPr/>
          <p:nvPr/>
        </p:nvSpPr>
        <p:spPr bwMode="auto">
          <a:xfrm>
            <a:off x="2794551" y="2659454"/>
            <a:ext cx="508478" cy="28890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1" name="Rectangle 30"/>
          <p:cNvSpPr/>
          <p:nvPr/>
        </p:nvSpPr>
        <p:spPr bwMode="auto">
          <a:xfrm>
            <a:off x="2794551" y="2948359"/>
            <a:ext cx="508478" cy="28890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2" name="Rectangle 31"/>
          <p:cNvSpPr/>
          <p:nvPr/>
        </p:nvSpPr>
        <p:spPr bwMode="auto">
          <a:xfrm>
            <a:off x="2794551" y="3237264"/>
            <a:ext cx="508478" cy="28890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3" name="Rectangle 32"/>
          <p:cNvSpPr/>
          <p:nvPr/>
        </p:nvSpPr>
        <p:spPr bwMode="auto">
          <a:xfrm>
            <a:off x="2794551" y="3526168"/>
            <a:ext cx="508478" cy="28890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4" name="Rectangle 33"/>
          <p:cNvSpPr/>
          <p:nvPr/>
        </p:nvSpPr>
        <p:spPr bwMode="auto">
          <a:xfrm>
            <a:off x="2794551" y="3815073"/>
            <a:ext cx="508478" cy="28890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5" name="Rectangle 34"/>
          <p:cNvSpPr/>
          <p:nvPr/>
        </p:nvSpPr>
        <p:spPr bwMode="auto">
          <a:xfrm>
            <a:off x="2794551" y="4103977"/>
            <a:ext cx="508478" cy="288905"/>
          </a:xfrm>
          <a:prstGeom prst="rect">
            <a:avLst/>
          </a:prstGeom>
          <a:solidFill>
            <a:srgbClr val="FFC000"/>
          </a:solidFill>
          <a:ln w="12700" cap="flat" cmpd="sng" algn="ctr">
            <a:solidFill>
              <a:schemeClr val="tx1"/>
            </a:solidFill>
            <a:prstDash val="solid"/>
            <a:round/>
            <a:headEnd type="none" w="med" len="med"/>
            <a:tailEnd type="none" w="med" len="med"/>
          </a:ln>
          <a:effectLst/>
        </p:spPr>
      </p:sp>
      <p:sp>
        <p:nvSpPr>
          <p:cNvPr id="36" name="Rectangle 35"/>
          <p:cNvSpPr/>
          <p:nvPr/>
        </p:nvSpPr>
        <p:spPr bwMode="auto">
          <a:xfrm>
            <a:off x="3303032" y="2141413"/>
            <a:ext cx="755726" cy="238091"/>
          </a:xfrm>
          <a:prstGeom prst="rect">
            <a:avLst/>
          </a:prstGeom>
          <a:solidFill>
            <a:schemeClr val="tx1">
              <a:lumMod val="50000"/>
            </a:schemeClr>
          </a:solidFill>
          <a:ln w="12700" cap="flat" cmpd="sng" algn="ctr">
            <a:solidFill>
              <a:schemeClr val="bg1">
                <a:lumMod val="50000"/>
              </a:schemeClr>
            </a:solidFill>
            <a:prstDash val="solid"/>
            <a:round/>
            <a:headEnd type="none" w="med" len="med"/>
            <a:tailEnd type="none" w="med" len="med"/>
          </a:ln>
          <a:effectLst/>
        </p:spPr>
        <p:txBody>
          <a:bodyPr tIns="0" bIns="0"/>
          <a:lstStyle/>
          <a:p>
            <a:pPr algn="ctr"/>
            <a:r>
              <a:rPr lang="en-US" sz="1050" dirty="0">
                <a:solidFill>
                  <a:schemeClr val="bg1"/>
                </a:solidFill>
              </a:rPr>
              <a:t>AMOUNT</a:t>
            </a:r>
          </a:p>
        </p:txBody>
      </p:sp>
      <p:sp>
        <p:nvSpPr>
          <p:cNvPr id="37" name="Rectangle 36"/>
          <p:cNvSpPr/>
          <p:nvPr/>
        </p:nvSpPr>
        <p:spPr bwMode="auto">
          <a:xfrm>
            <a:off x="3303032" y="2370550"/>
            <a:ext cx="755726" cy="30019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38" name="Rectangle 37"/>
          <p:cNvSpPr/>
          <p:nvPr/>
        </p:nvSpPr>
        <p:spPr bwMode="auto">
          <a:xfrm>
            <a:off x="3303030" y="2659454"/>
            <a:ext cx="755726" cy="30019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39" name="Rectangle 38"/>
          <p:cNvSpPr/>
          <p:nvPr/>
        </p:nvSpPr>
        <p:spPr bwMode="auto">
          <a:xfrm>
            <a:off x="3303030" y="2948359"/>
            <a:ext cx="755726" cy="30019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40" name="Rectangle 39"/>
          <p:cNvSpPr/>
          <p:nvPr/>
        </p:nvSpPr>
        <p:spPr bwMode="auto">
          <a:xfrm>
            <a:off x="3303030" y="3237264"/>
            <a:ext cx="755726" cy="30019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41" name="Rectangle 40"/>
          <p:cNvSpPr/>
          <p:nvPr/>
        </p:nvSpPr>
        <p:spPr bwMode="auto">
          <a:xfrm>
            <a:off x="3303030" y="3526168"/>
            <a:ext cx="755726" cy="30019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42" name="Rectangle 41"/>
          <p:cNvSpPr/>
          <p:nvPr/>
        </p:nvSpPr>
        <p:spPr bwMode="auto">
          <a:xfrm>
            <a:off x="3303029" y="3815073"/>
            <a:ext cx="755726" cy="30019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43" name="Rectangle 42"/>
          <p:cNvSpPr/>
          <p:nvPr/>
        </p:nvSpPr>
        <p:spPr bwMode="auto">
          <a:xfrm>
            <a:off x="3303029" y="4103977"/>
            <a:ext cx="755726" cy="300195"/>
          </a:xfrm>
          <a:prstGeom prst="rect">
            <a:avLst/>
          </a:prstGeom>
          <a:solidFill>
            <a:srgbClr val="008770"/>
          </a:solidFill>
          <a:ln w="12700" cap="flat" cmpd="sng" algn="ctr">
            <a:solidFill>
              <a:schemeClr val="tx1"/>
            </a:solidFill>
            <a:prstDash val="solid"/>
            <a:round/>
            <a:headEnd type="none" w="med" len="med"/>
            <a:tailEnd type="none" w="med" len="med"/>
          </a:ln>
          <a:effectLst/>
        </p:spPr>
      </p:sp>
      <p:sp>
        <p:nvSpPr>
          <p:cNvPr id="67" name="Rectangle 66"/>
          <p:cNvSpPr/>
          <p:nvPr/>
        </p:nvSpPr>
        <p:spPr>
          <a:xfrm>
            <a:off x="1472487" y="4080753"/>
            <a:ext cx="2586268" cy="3234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345" tIns="31173" rIns="62345" bIns="31173" numCol="1" spcCol="0" rtlCol="0" fromWordArt="0" anchor="ctr" anchorCtr="0" forceAA="0" compatLnSpc="1">
            <a:prstTxWarp prst="textNoShape">
              <a:avLst/>
            </a:prstTxWarp>
            <a:noAutofit/>
          </a:bodyPr>
          <a:lstStyle/>
          <a:p>
            <a:pPr algn="ctr"/>
            <a:endParaRPr lang="en-US" sz="1227" dirty="0" err="1"/>
          </a:p>
        </p:txBody>
      </p:sp>
    </p:spTree>
    <p:extLst>
      <p:ext uri="{BB962C8B-B14F-4D97-AF65-F5344CB8AC3E}">
        <p14:creationId xmlns:p14="http://schemas.microsoft.com/office/powerpoint/2010/main" val="24016967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ph-Ten-Slides.potx" id="{0AE0BDF8-842B-FC4A-9501-9A501391D91C}" vid="{8AE27589-27BC-1644-B147-FFB9902374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Graphs-in-20-minutes</Template>
  <TotalTime>20481</TotalTime>
  <Words>3554</Words>
  <Application>Microsoft Macintosh PowerPoint</Application>
  <PresentationFormat>Widescreen</PresentationFormat>
  <Paragraphs>385</Paragraphs>
  <Slides>27</Slides>
  <Notes>15</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Arial Narrow</vt:lpstr>
      <vt:lpstr>Athelas</vt:lpstr>
      <vt:lpstr>Calibri</vt:lpstr>
      <vt:lpstr>Calibri Light</vt:lpstr>
      <vt:lpstr>Office Theme</vt:lpstr>
      <vt:lpstr>Graph Technologies for Healthcare</vt:lpstr>
      <vt:lpstr>Concrete Business Challenges</vt:lpstr>
      <vt:lpstr>Executive Summary</vt:lpstr>
      <vt:lpstr>Graph Databases are HOT!</vt:lpstr>
      <vt:lpstr>Venture Capital Pouring $$$$ into Graphs</vt:lpstr>
      <vt:lpstr>New Entrants into the Marketplace</vt:lpstr>
      <vt:lpstr>Which of the following organizations use graph databases?</vt:lpstr>
      <vt:lpstr>Six database architectures</vt:lpstr>
      <vt:lpstr>Relational vs. Graph</vt:lpstr>
      <vt:lpstr>Our Brains are Graphs</vt:lpstr>
      <vt:lpstr>How do you get to your neighbor’s house?</vt:lpstr>
      <vt:lpstr>Logical Graph Model</vt:lpstr>
      <vt:lpstr>Relational Database Use Indexes</vt:lpstr>
      <vt:lpstr>Relationship Traversal</vt:lpstr>
      <vt:lpstr>Graphs and the “Open World” Assumption</vt:lpstr>
      <vt:lpstr>The Knowledge Triangle</vt:lpstr>
      <vt:lpstr>From Raw Data to Wisdom</vt:lpstr>
      <vt:lpstr>When should we use a graph database?</vt:lpstr>
      <vt:lpstr>Three Eras of Computing</vt:lpstr>
      <vt:lpstr>Healthcare System Graph</vt:lpstr>
      <vt:lpstr>“We just had a new baby.  What are my benefits?”</vt:lpstr>
      <vt:lpstr>Benefit Plans are Graphs</vt:lpstr>
      <vt:lpstr>Documents are Graphs</vt:lpstr>
      <vt:lpstr>Sample Graph Traversal Patterns</vt:lpstr>
      <vt:lpstr>Top Graph Use Cases</vt:lpstr>
      <vt:lpstr>Take Home Points</vt:lpstr>
      <vt:lpstr>Graph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 Databases</dc:title>
  <dc:creator>Microsoft Office User</dc:creator>
  <cp:lastModifiedBy>Erickson, Parker J</cp:lastModifiedBy>
  <cp:revision>50</cp:revision>
  <dcterms:created xsi:type="dcterms:W3CDTF">2018-03-15T20:45:37Z</dcterms:created>
  <dcterms:modified xsi:type="dcterms:W3CDTF">2020-07-16T21:12:27Z</dcterms:modified>
</cp:coreProperties>
</file>